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9144000" cy="6858000" type="screen4x3"/>
  <p:notesSz cx="6858000" cy="9144000"/>
  <p:embeddedFontLst>
    <p:embeddedFont>
      <p:font typeface="Helvetica Neue" panose="020B0604020202020204"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DJB2sXXYq618U7+lxbWp9yvbN0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816" y="3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ka-G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52582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ka-G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ka-GE"/>
              <a:t>general ad and disads</a:t>
            </a:r>
            <a:endParaRPr/>
          </a:p>
        </p:txBody>
      </p:sp>
      <p:sp>
        <p:nvSpPr>
          <p:cNvPr id="262" name="Google Shape;262;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ka-GE"/>
              <a:t>3 sectors of senaki</a:t>
            </a:r>
            <a:endParaRPr/>
          </a:p>
        </p:txBody>
      </p:sp>
      <p:sp>
        <p:nvSpPr>
          <p:cNvPr id="273" name="Google Shape;273;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ka-GE"/>
              <a:t>per sector slides of ads and disads plus initiatives per sector</a:t>
            </a:r>
            <a:endParaRPr/>
          </a:p>
        </p:txBody>
      </p:sp>
      <p:sp>
        <p:nvSpPr>
          <p:cNvPr id="281" name="Google Shape;28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61f6f6af70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g161f6f6af70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621c6cea8f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1621c6cea8f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5" name="Google Shape;375;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161f35f969e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g161f35f969e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ka-GE"/>
              <a:t>what are the local level issues affecting LED that we have identified that require the collaboration from the central government?</a:t>
            </a:r>
            <a:endParaRPr/>
          </a:p>
        </p:txBody>
      </p:sp>
      <p:sp>
        <p:nvSpPr>
          <p:cNvPr id="392" name="Google Shape;392;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ka-GE"/>
              <a:t>what are the immediate initiative that might be possible</a:t>
            </a:r>
            <a:endParaRPr/>
          </a:p>
        </p:txBody>
      </p:sp>
      <p:sp>
        <p:nvSpPr>
          <p:cNvPr id="398" name="Google Shape;398;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5" name="Google Shape;425;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61f6f6af70_2_9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161f6f6af70_2_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161f6f6af70_2_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161f6f6af70_2_1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161f6f6af70_2_1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ka-G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ka-GE" sz="1200">
                <a:solidFill>
                  <a:schemeClr val="dk1"/>
                </a:solidFill>
                <a:latin typeface="Times New Roman"/>
                <a:ea typeface="Times New Roman"/>
                <a:cs typeface="Times New Roman"/>
                <a:sym typeface="Times New Roman"/>
              </a:rPr>
              <a:t>6</a:t>
            </a:fld>
            <a:endParaRPr sz="1200">
              <a:solidFill>
                <a:schemeClr val="dk1"/>
              </a:solidFill>
              <a:latin typeface="Times New Roman"/>
              <a:ea typeface="Times New Roman"/>
              <a:cs typeface="Times New Roman"/>
              <a:sym typeface="Times New Roman"/>
            </a:endParaRPr>
          </a:p>
        </p:txBody>
      </p:sp>
      <p:sp>
        <p:nvSpPr>
          <p:cNvPr id="139" name="Google Shape;13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0" name="Google Shape;1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5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5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7" name="Google Shape;77;p5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8" name="Google Shape;78;p51"/>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5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52"/>
          <p:cNvSpPr>
            <a:spLocks noGrp="1"/>
          </p:cNvSpPr>
          <p:nvPr>
            <p:ph type="pic" idx="2"/>
          </p:nvPr>
        </p:nvSpPr>
        <p:spPr>
          <a:xfrm>
            <a:off x="1792288" y="612775"/>
            <a:ext cx="5486400" cy="4114800"/>
          </a:xfrm>
          <a:prstGeom prst="rect">
            <a:avLst/>
          </a:prstGeom>
          <a:noFill/>
          <a:ln>
            <a:noFill/>
          </a:ln>
        </p:spPr>
      </p:sp>
      <p:sp>
        <p:nvSpPr>
          <p:cNvPr id="84" name="Google Shape;84;p5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5" name="Google Shape;85;p52"/>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7" name="Google Shape;87;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53"/>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53"/>
          <p:cNvSpPr txBox="1">
            <a:spLocks noGrp="1"/>
          </p:cNvSpPr>
          <p:nvPr>
            <p:ph type="body" idx="1"/>
          </p:nvPr>
        </p:nvSpPr>
        <p:spPr>
          <a:xfrm rot="5400000">
            <a:off x="2648496" y="87857"/>
            <a:ext cx="3847009"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1" name="Google Shape;91;p53"/>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54"/>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54"/>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54"/>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8" name="Google Shape;98;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9" name="Google Shape;99;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
        <p:cNvGrpSpPr/>
        <p:nvPr/>
      </p:nvGrpSpPr>
      <p:grpSpPr>
        <a:xfrm>
          <a:off x="0" y="0"/>
          <a:ext cx="0" cy="0"/>
          <a:chOff x="0" y="0"/>
          <a:chExt cx="0" cy="0"/>
        </a:xfrm>
      </p:grpSpPr>
      <p:sp>
        <p:nvSpPr>
          <p:cNvPr id="25" name="Google Shape;25;p43"/>
          <p:cNvSpPr txBox="1">
            <a:spLocks noGrp="1"/>
          </p:cNvSpPr>
          <p:nvPr>
            <p:ph type="title"/>
          </p:nvPr>
        </p:nvSpPr>
        <p:spPr>
          <a:xfrm>
            <a:off x="914309" y="1293073"/>
            <a:ext cx="7484165" cy="870986"/>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3"/>
          <p:cNvSpPr txBox="1">
            <a:spLocks noGrp="1"/>
          </p:cNvSpPr>
          <p:nvPr>
            <p:ph type="body" idx="1"/>
          </p:nvPr>
        </p:nvSpPr>
        <p:spPr>
          <a:xfrm>
            <a:off x="457200" y="2279153"/>
            <a:ext cx="8229600" cy="3847009"/>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43"/>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44"/>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44"/>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tandard text slide">
  <p:cSld name="Standard text slide">
    <p:spTree>
      <p:nvGrpSpPr>
        <p:cNvPr id="1" name="Shape 35"/>
        <p:cNvGrpSpPr/>
        <p:nvPr/>
      </p:nvGrpSpPr>
      <p:grpSpPr>
        <a:xfrm>
          <a:off x="0" y="0"/>
          <a:ext cx="0" cy="0"/>
          <a:chOff x="0" y="0"/>
          <a:chExt cx="0" cy="0"/>
        </a:xfrm>
      </p:grpSpPr>
      <p:sp>
        <p:nvSpPr>
          <p:cNvPr id="36" name="Google Shape;36;p45"/>
          <p:cNvSpPr txBox="1">
            <a:spLocks noGrp="1"/>
          </p:cNvSpPr>
          <p:nvPr>
            <p:ph type="body" idx="1"/>
          </p:nvPr>
        </p:nvSpPr>
        <p:spPr>
          <a:xfrm>
            <a:off x="449819" y="1361293"/>
            <a:ext cx="7172684" cy="466062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lvl1pPr>
            <a:lvl2pPr marL="914400" lvl="1" indent="-406400" algn="l">
              <a:spcBef>
                <a:spcPts val="560"/>
              </a:spcBef>
              <a:spcAft>
                <a:spcPts val="0"/>
              </a:spcAft>
              <a:buClr>
                <a:schemeClr val="dk1"/>
              </a:buClr>
              <a:buSzPts val="2800"/>
              <a:buChar char="–"/>
              <a:defRPr/>
            </a:lvl2pPr>
            <a:lvl3pPr marL="1371600" lvl="2" indent="-381000" algn="l">
              <a:spcBef>
                <a:spcPts val="480"/>
              </a:spcBef>
              <a:spcAft>
                <a:spcPts val="0"/>
              </a:spcAft>
              <a:buClr>
                <a:schemeClr val="dk1"/>
              </a:buClr>
              <a:buSzPts val="24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7" name="Google Shape;37;p45"/>
          <p:cNvSpPr txBox="1">
            <a:spLocks noGrp="1"/>
          </p:cNvSpPr>
          <p:nvPr>
            <p:ph type="title"/>
          </p:nvPr>
        </p:nvSpPr>
        <p:spPr>
          <a:xfrm>
            <a:off x="449820" y="320283"/>
            <a:ext cx="8567183" cy="7207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4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4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r>
              <a:rPr lang="ka-GE"/>
              <a:t>Page </a:t>
            </a:r>
            <a:fld id="{00000000-1234-1234-1234-123412341234}" type="slidenum">
              <a:rPr lang="ka-GE"/>
              <a:t>‹#›</a:t>
            </a:fld>
            <a:endParaRPr/>
          </a:p>
        </p:txBody>
      </p:sp>
    </p:spTree>
  </p:cSld>
  <p:clrMapOvr>
    <a:masterClrMapping/>
  </p:clrMapOvr>
  <p:transition>
    <p:fade/>
  </p:transition>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8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slide, with two columns">
  <p:cSld name="Text slide, with two columns">
    <p:spTree>
      <p:nvGrpSpPr>
        <p:cNvPr id="1" name="Shape 41"/>
        <p:cNvGrpSpPr/>
        <p:nvPr/>
      </p:nvGrpSpPr>
      <p:grpSpPr>
        <a:xfrm>
          <a:off x="0" y="0"/>
          <a:ext cx="0" cy="0"/>
          <a:chOff x="0" y="0"/>
          <a:chExt cx="0" cy="0"/>
        </a:xfrm>
      </p:grpSpPr>
      <p:sp>
        <p:nvSpPr>
          <p:cNvPr id="42" name="Google Shape;42;p46"/>
          <p:cNvSpPr txBox="1">
            <a:spLocks noGrp="1"/>
          </p:cNvSpPr>
          <p:nvPr>
            <p:ph type="body" idx="1"/>
          </p:nvPr>
        </p:nvSpPr>
        <p:spPr>
          <a:xfrm>
            <a:off x="449820" y="1361293"/>
            <a:ext cx="4122183" cy="466062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lvl1pPr>
            <a:lvl2pPr marL="914400" lvl="1" indent="-406400" algn="l">
              <a:spcBef>
                <a:spcPts val="560"/>
              </a:spcBef>
              <a:spcAft>
                <a:spcPts val="0"/>
              </a:spcAft>
              <a:buClr>
                <a:schemeClr val="dk1"/>
              </a:buClr>
              <a:buSzPts val="2800"/>
              <a:buChar char="–"/>
              <a:defRPr/>
            </a:lvl2pPr>
            <a:lvl3pPr marL="1371600" lvl="2" indent="-381000" algn="l">
              <a:spcBef>
                <a:spcPts val="480"/>
              </a:spcBef>
              <a:spcAft>
                <a:spcPts val="0"/>
              </a:spcAft>
              <a:buClr>
                <a:schemeClr val="dk1"/>
              </a:buClr>
              <a:buSzPts val="24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3" name="Google Shape;43;p46"/>
          <p:cNvSpPr txBox="1">
            <a:spLocks noGrp="1"/>
          </p:cNvSpPr>
          <p:nvPr>
            <p:ph type="title"/>
          </p:nvPr>
        </p:nvSpPr>
        <p:spPr>
          <a:xfrm>
            <a:off x="449819" y="320283"/>
            <a:ext cx="8560833" cy="7207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6"/>
          <p:cNvSpPr txBox="1">
            <a:spLocks noGrp="1"/>
          </p:cNvSpPr>
          <p:nvPr>
            <p:ph type="body" idx="2"/>
          </p:nvPr>
        </p:nvSpPr>
        <p:spPr>
          <a:xfrm>
            <a:off x="4888471" y="1361293"/>
            <a:ext cx="4122183" cy="4660625"/>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a:lvl1pPr>
            <a:lvl2pPr marL="914400" lvl="1" indent="-406400" algn="l">
              <a:spcBef>
                <a:spcPts val="560"/>
              </a:spcBef>
              <a:spcAft>
                <a:spcPts val="0"/>
              </a:spcAft>
              <a:buClr>
                <a:schemeClr val="dk1"/>
              </a:buClr>
              <a:buSzPts val="2800"/>
              <a:buChar char="–"/>
              <a:defRPr/>
            </a:lvl2pPr>
            <a:lvl3pPr marL="1371600" lvl="2" indent="-381000" algn="l">
              <a:spcBef>
                <a:spcPts val="480"/>
              </a:spcBef>
              <a:spcAft>
                <a:spcPts val="0"/>
              </a:spcAft>
              <a:buClr>
                <a:schemeClr val="dk1"/>
              </a:buClr>
              <a:buSzPts val="24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5" name="Google Shape;45;p4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6" name="Google Shape;46;p4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4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r>
              <a:rPr lang="ka-GE"/>
              <a:t>Page </a:t>
            </a:r>
            <a:fld id="{00000000-1234-1234-1234-123412341234}" type="slidenum">
              <a:rPr lang="ka-GE"/>
              <a:t>‹#›</a:t>
            </a:fld>
            <a:endParaRPr/>
          </a:p>
        </p:txBody>
      </p:sp>
    </p:spTree>
  </p:cSld>
  <p:clrMapOvr>
    <a:masterClrMapping/>
  </p:clrMapOvr>
  <p:transition>
    <p:fade/>
  </p:transition>
  <p:extLst>
    <p:ext uri="{DCECCB84-F9BA-43D5-87BE-67443E8EF086}">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8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
        <p:cNvGrpSpPr/>
        <p:nvPr/>
      </p:nvGrpSpPr>
      <p:grpSpPr>
        <a:xfrm>
          <a:off x="0" y="0"/>
          <a:ext cx="0" cy="0"/>
          <a:chOff x="0" y="0"/>
          <a:chExt cx="0" cy="0"/>
        </a:xfrm>
      </p:grpSpPr>
      <p:sp>
        <p:nvSpPr>
          <p:cNvPr id="49" name="Google Shape;49;p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51" name="Google Shape;51;p47"/>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
        <p:cNvGrpSpPr/>
        <p:nvPr/>
      </p:nvGrpSpPr>
      <p:grpSpPr>
        <a:xfrm>
          <a:off x="0" y="0"/>
          <a:ext cx="0" cy="0"/>
          <a:chOff x="0" y="0"/>
          <a:chExt cx="0" cy="0"/>
        </a:xfrm>
      </p:grpSpPr>
      <p:sp>
        <p:nvSpPr>
          <p:cNvPr id="55" name="Google Shape;55;p48"/>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4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7" name="Google Shape;57;p4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8" name="Google Shape;58;p48"/>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
        <p:cNvGrpSpPr/>
        <p:nvPr/>
      </p:nvGrpSpPr>
      <p:grpSpPr>
        <a:xfrm>
          <a:off x="0" y="0"/>
          <a:ext cx="0" cy="0"/>
          <a:chOff x="0" y="0"/>
          <a:chExt cx="0" cy="0"/>
        </a:xfrm>
      </p:grpSpPr>
      <p:sp>
        <p:nvSpPr>
          <p:cNvPr id="62" name="Google Shape;62;p49"/>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4" name="Google Shape;64;p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5" name="Google Shape;65;p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66" name="Google Shape;66;p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67" name="Google Shape;67;p49"/>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 name="Google Shape;69;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50"/>
          <p:cNvSpPr txBox="1">
            <a:spLocks noGrp="1"/>
          </p:cNvSpPr>
          <p:nvPr>
            <p:ph type="dt" idx="10"/>
          </p:nvPr>
        </p:nvSpPr>
        <p:spPr>
          <a:xfrm>
            <a:off x="1449859" y="6356350"/>
            <a:ext cx="1407641"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ka-G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1"/>
          <p:cNvSpPr txBox="1">
            <a:spLocks noGrp="1"/>
          </p:cNvSpPr>
          <p:nvPr>
            <p:ph type="body" idx="1"/>
          </p:nvPr>
        </p:nvSpPr>
        <p:spPr>
          <a:xfrm>
            <a:off x="457200" y="2279153"/>
            <a:ext cx="8229600" cy="38470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2" name="Google Shape;12;p41"/>
          <p:cNvPicPr preferRelativeResize="0"/>
          <p:nvPr/>
        </p:nvPicPr>
        <p:blipFill rotWithShape="1">
          <a:blip r:embed="rId15">
            <a:alphaModFix/>
          </a:blip>
          <a:srcRect/>
          <a:stretch/>
        </p:blipFill>
        <p:spPr>
          <a:xfrm>
            <a:off x="6960973" y="30391"/>
            <a:ext cx="1878229" cy="672276"/>
          </a:xfrm>
          <a:prstGeom prst="rect">
            <a:avLst/>
          </a:prstGeom>
          <a:noFill/>
          <a:ln>
            <a:noFill/>
          </a:ln>
        </p:spPr>
      </p:pic>
      <p:cxnSp>
        <p:nvCxnSpPr>
          <p:cNvPr id="13" name="Google Shape;13;p41"/>
          <p:cNvCxnSpPr/>
          <p:nvPr/>
        </p:nvCxnSpPr>
        <p:spPr>
          <a:xfrm>
            <a:off x="387178" y="889688"/>
            <a:ext cx="8452024" cy="65903"/>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cxnSp>
        <p:nvCxnSpPr>
          <p:cNvPr id="14" name="Google Shape;14;p41"/>
          <p:cNvCxnSpPr/>
          <p:nvPr/>
        </p:nvCxnSpPr>
        <p:spPr>
          <a:xfrm>
            <a:off x="387178" y="950504"/>
            <a:ext cx="8064844" cy="50883"/>
          </a:xfrm>
          <a:prstGeom prst="straightConnector1">
            <a:avLst/>
          </a:prstGeom>
          <a:noFill/>
          <a:ln w="25400"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cxnSp>
      <p:pic>
        <p:nvPicPr>
          <p:cNvPr id="15" name="Google Shape;15;p41" descr="Text&#10;&#10;Description automatically generated"/>
          <p:cNvPicPr preferRelativeResize="0"/>
          <p:nvPr/>
        </p:nvPicPr>
        <p:blipFill rotWithShape="1">
          <a:blip r:embed="rId16">
            <a:alphaModFix/>
          </a:blip>
          <a:srcRect/>
          <a:stretch/>
        </p:blipFill>
        <p:spPr>
          <a:xfrm>
            <a:off x="232523" y="139134"/>
            <a:ext cx="1503454" cy="672277"/>
          </a:xfrm>
          <a:prstGeom prst="rect">
            <a:avLst/>
          </a:prstGeom>
          <a:noFill/>
          <a:ln>
            <a:noFill/>
          </a:ln>
        </p:spPr>
      </p:pic>
      <p:sp>
        <p:nvSpPr>
          <p:cNvPr id="16" name="Google Shape;16;p41"/>
          <p:cNvSpPr txBox="1"/>
          <p:nvPr/>
        </p:nvSpPr>
        <p:spPr>
          <a:xfrm>
            <a:off x="5165899" y="722533"/>
            <a:ext cx="3815139" cy="2385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a-GE" sz="900" b="0" i="0" u="none" strike="noStrike" cap="none">
                <a:solidFill>
                  <a:srgbClr val="00B050"/>
                </a:solidFill>
                <a:latin typeface="Calibri"/>
                <a:ea typeface="Calibri"/>
                <a:cs typeface="Calibri"/>
                <a:sym typeface="Calibri"/>
              </a:rPr>
              <a:t>Backstopping Mandate for Strengthening LED National Core Group in Georgia </a:t>
            </a:r>
            <a:endParaRPr/>
          </a:p>
        </p:txBody>
      </p:sp>
      <p:pic>
        <p:nvPicPr>
          <p:cNvPr id="17" name="Google Shape;17;p41" descr="Coat of arms of the city of Poti. Georgia. Isolated on white background stock illustration"/>
          <p:cNvPicPr preferRelativeResize="0"/>
          <p:nvPr/>
        </p:nvPicPr>
        <p:blipFill rotWithShape="1">
          <a:blip r:embed="rId17">
            <a:alphaModFix/>
          </a:blip>
          <a:srcRect/>
          <a:stretch/>
        </p:blipFill>
        <p:spPr>
          <a:xfrm>
            <a:off x="5748179" y="6187110"/>
            <a:ext cx="550545" cy="554990"/>
          </a:xfrm>
          <a:prstGeom prst="rect">
            <a:avLst/>
          </a:prstGeom>
          <a:noFill/>
          <a:ln>
            <a:noFill/>
          </a:ln>
        </p:spPr>
      </p:pic>
      <p:pic>
        <p:nvPicPr>
          <p:cNvPr id="18" name="Google Shape;18;p41" descr="A picture containing text, clipart&#10;&#10;Description automatically generated"/>
          <p:cNvPicPr preferRelativeResize="0"/>
          <p:nvPr/>
        </p:nvPicPr>
        <p:blipFill rotWithShape="1">
          <a:blip r:embed="rId18">
            <a:alphaModFix/>
          </a:blip>
          <a:srcRect/>
          <a:stretch/>
        </p:blipFill>
        <p:spPr>
          <a:xfrm>
            <a:off x="8227536" y="6166472"/>
            <a:ext cx="511810" cy="596265"/>
          </a:xfrm>
          <a:prstGeom prst="rect">
            <a:avLst/>
          </a:prstGeom>
          <a:noFill/>
          <a:ln>
            <a:noFill/>
          </a:ln>
        </p:spPr>
      </p:pic>
      <p:pic>
        <p:nvPicPr>
          <p:cNvPr id="19" name="Google Shape;19;p41" descr="A picture containing chart&#10;&#10;Description automatically generated"/>
          <p:cNvPicPr preferRelativeResize="0"/>
          <p:nvPr/>
        </p:nvPicPr>
        <p:blipFill rotWithShape="1">
          <a:blip r:embed="rId19">
            <a:alphaModFix/>
          </a:blip>
          <a:srcRect/>
          <a:stretch/>
        </p:blipFill>
        <p:spPr>
          <a:xfrm>
            <a:off x="457200" y="6213900"/>
            <a:ext cx="527050" cy="508000"/>
          </a:xfrm>
          <a:prstGeom prst="rect">
            <a:avLst/>
          </a:prstGeom>
          <a:noFill/>
          <a:ln>
            <a:noFill/>
          </a:ln>
        </p:spPr>
      </p:pic>
      <p:pic>
        <p:nvPicPr>
          <p:cNvPr id="20" name="Google Shape;20;p41"/>
          <p:cNvPicPr preferRelativeResize="0"/>
          <p:nvPr/>
        </p:nvPicPr>
        <p:blipFill rotWithShape="1">
          <a:blip r:embed="rId20">
            <a:alphaModFix/>
          </a:blip>
          <a:srcRect/>
          <a:stretch/>
        </p:blipFill>
        <p:spPr>
          <a:xfrm>
            <a:off x="2601912" y="6308458"/>
            <a:ext cx="1117600" cy="279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 descr="Senaki | Georgian Travel Guide"/>
          <p:cNvPicPr preferRelativeResize="0"/>
          <p:nvPr/>
        </p:nvPicPr>
        <p:blipFill rotWithShape="1">
          <a:blip r:embed="rId3">
            <a:alphaModFix/>
          </a:blip>
          <a:srcRect r="-2"/>
          <a:stretch/>
        </p:blipFill>
        <p:spPr>
          <a:xfrm>
            <a:off x="3662269" y="1005538"/>
            <a:ext cx="5481731" cy="2523737"/>
          </a:xfrm>
          <a:custGeom>
            <a:avLst/>
            <a:gdLst/>
            <a:ahLst/>
            <a:cxnLst/>
            <a:rect l="l" t="t" r="r" b="b"/>
            <a:pathLst>
              <a:path w="7308975" h="3364992" extrusionOk="0">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ln>
            <a:noFill/>
          </a:ln>
        </p:spPr>
      </p:pic>
      <p:pic>
        <p:nvPicPr>
          <p:cNvPr id="106" name="Google Shape;106;p1" descr="A picture containing outdoor, nature&#10;&#10;Description automatically generated"/>
          <p:cNvPicPr preferRelativeResize="0"/>
          <p:nvPr/>
        </p:nvPicPr>
        <p:blipFill rotWithShape="1">
          <a:blip r:embed="rId4">
            <a:alphaModFix/>
          </a:blip>
          <a:srcRect r="-2"/>
          <a:stretch/>
        </p:blipFill>
        <p:spPr>
          <a:xfrm>
            <a:off x="3662269" y="3625287"/>
            <a:ext cx="5481731" cy="2523744"/>
          </a:xfrm>
          <a:custGeom>
            <a:avLst/>
            <a:gdLst/>
            <a:ahLst/>
            <a:cxnLst/>
            <a:rect l="l" t="t" r="r" b="b"/>
            <a:pathLst>
              <a:path w="7308975" h="3364992" extrusionOk="0">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ln>
            <a:noFill/>
          </a:ln>
        </p:spPr>
      </p:pic>
      <p:sp>
        <p:nvSpPr>
          <p:cNvPr id="107" name="Google Shape;107;p1"/>
          <p:cNvSpPr txBox="1">
            <a:spLocks noGrp="1"/>
          </p:cNvSpPr>
          <p:nvPr>
            <p:ph type="ctrTitle"/>
          </p:nvPr>
        </p:nvSpPr>
        <p:spPr>
          <a:xfrm>
            <a:off x="329184" y="2000744"/>
            <a:ext cx="3764306" cy="2080566"/>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dk1"/>
              </a:buClr>
              <a:buSzPct val="100000"/>
              <a:buFont typeface="Calibri"/>
              <a:buNone/>
            </a:pPr>
            <a:r>
              <a:rPr lang="ka-GE" sz="2400"/>
              <a:t>მონაწილეობითი შეფასება და ადგილობრივი ეკონომიკური განვითარების მხარდაჭერა</a:t>
            </a:r>
            <a:br>
              <a:rPr lang="ka-GE" sz="2400"/>
            </a:br>
            <a:r>
              <a:rPr lang="ka-GE" sz="2400"/>
              <a:t>ფოთსა და სენაკში </a:t>
            </a:r>
            <a:endParaRPr sz="2400"/>
          </a:p>
        </p:txBody>
      </p:sp>
      <p:sp>
        <p:nvSpPr>
          <p:cNvPr id="108" name="Google Shape;108;p1"/>
          <p:cNvSpPr txBox="1">
            <a:spLocks noGrp="1"/>
          </p:cNvSpPr>
          <p:nvPr>
            <p:ph type="subTitle" idx="1"/>
          </p:nvPr>
        </p:nvSpPr>
        <p:spPr>
          <a:xfrm>
            <a:off x="329184" y="4372775"/>
            <a:ext cx="3688461" cy="100126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88888"/>
              </a:buClr>
              <a:buSzPts val="2100"/>
              <a:buNone/>
            </a:pPr>
            <a:r>
              <a:rPr lang="ka-GE" sz="2100"/>
              <a:t/>
            </a:r>
            <a:br>
              <a:rPr lang="ka-GE" sz="2100"/>
            </a:br>
            <a:r>
              <a:rPr lang="ka-GE" sz="2100"/>
              <a:t>7 ოქტომბერი 2022</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9"/>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შთაბეჭდილებები ველიდან </a:t>
            </a:r>
            <a:endParaRPr sz="2400"/>
          </a:p>
        </p:txBody>
      </p:sp>
      <p:pic>
        <p:nvPicPr>
          <p:cNvPr id="241" name="Google Shape;241;p9"/>
          <p:cNvPicPr preferRelativeResize="0"/>
          <p:nvPr/>
        </p:nvPicPr>
        <p:blipFill>
          <a:blip r:embed="rId3">
            <a:alphaModFix/>
          </a:blip>
          <a:stretch>
            <a:fillRect/>
          </a:stretch>
        </p:blipFill>
        <p:spPr>
          <a:xfrm>
            <a:off x="5770771" y="1937425"/>
            <a:ext cx="3295802" cy="2549425"/>
          </a:xfrm>
          <a:prstGeom prst="rect">
            <a:avLst/>
          </a:prstGeom>
          <a:noFill/>
          <a:ln>
            <a:noFill/>
          </a:ln>
        </p:spPr>
      </p:pic>
      <p:pic>
        <p:nvPicPr>
          <p:cNvPr id="242" name="Google Shape;242;p9"/>
          <p:cNvPicPr preferRelativeResize="0"/>
          <p:nvPr/>
        </p:nvPicPr>
        <p:blipFill>
          <a:blip r:embed="rId4">
            <a:alphaModFix/>
          </a:blip>
          <a:stretch>
            <a:fillRect/>
          </a:stretch>
        </p:blipFill>
        <p:spPr>
          <a:xfrm>
            <a:off x="259938" y="4639251"/>
            <a:ext cx="4468705" cy="2244649"/>
          </a:xfrm>
          <a:prstGeom prst="rect">
            <a:avLst/>
          </a:prstGeom>
          <a:noFill/>
          <a:ln>
            <a:noFill/>
          </a:ln>
        </p:spPr>
      </p:pic>
      <p:pic>
        <p:nvPicPr>
          <p:cNvPr id="243" name="Google Shape;243;p9"/>
          <p:cNvPicPr preferRelativeResize="0"/>
          <p:nvPr/>
        </p:nvPicPr>
        <p:blipFill>
          <a:blip r:embed="rId5">
            <a:alphaModFix/>
          </a:blip>
          <a:stretch>
            <a:fillRect/>
          </a:stretch>
        </p:blipFill>
        <p:spPr>
          <a:xfrm>
            <a:off x="5307430" y="4639250"/>
            <a:ext cx="2888445" cy="2066349"/>
          </a:xfrm>
          <a:prstGeom prst="rect">
            <a:avLst/>
          </a:prstGeom>
          <a:noFill/>
          <a:ln>
            <a:noFill/>
          </a:ln>
        </p:spPr>
      </p:pic>
      <p:pic>
        <p:nvPicPr>
          <p:cNvPr id="244" name="Google Shape;244;p9"/>
          <p:cNvPicPr preferRelativeResize="0"/>
          <p:nvPr/>
        </p:nvPicPr>
        <p:blipFill>
          <a:blip r:embed="rId6">
            <a:alphaModFix/>
          </a:blip>
          <a:stretch>
            <a:fillRect/>
          </a:stretch>
        </p:blipFill>
        <p:spPr>
          <a:xfrm>
            <a:off x="139700" y="1804075"/>
            <a:ext cx="3399248" cy="25494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0"/>
          <p:cNvSpPr txBox="1">
            <a:spLocks noGrp="1"/>
          </p:cNvSpPr>
          <p:nvPr>
            <p:ph type="title"/>
          </p:nvPr>
        </p:nvSpPr>
        <p:spPr>
          <a:xfrm>
            <a:off x="449819" y="1074028"/>
            <a:ext cx="8567183" cy="7207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რამ გაგვაოცა ყველაზე მეტად…..</a:t>
            </a:r>
            <a:endParaRPr sz="2400"/>
          </a:p>
        </p:txBody>
      </p:sp>
      <p:pic>
        <p:nvPicPr>
          <p:cNvPr id="250" name="Google Shape;250;p10"/>
          <p:cNvPicPr preferRelativeResize="0"/>
          <p:nvPr/>
        </p:nvPicPr>
        <p:blipFill>
          <a:blip r:embed="rId3">
            <a:alphaModFix/>
          </a:blip>
          <a:stretch>
            <a:fillRect/>
          </a:stretch>
        </p:blipFill>
        <p:spPr>
          <a:xfrm>
            <a:off x="1411950" y="1687100"/>
            <a:ext cx="6442724" cy="4426601"/>
          </a:xfrm>
          <a:prstGeom prst="rect">
            <a:avLst/>
          </a:prstGeom>
          <a:noFill/>
          <a:ln>
            <a:noFill/>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1"/>
          <p:cNvSpPr txBox="1">
            <a:spLocks noGrp="1"/>
          </p:cNvSpPr>
          <p:nvPr>
            <p:ph type="body" idx="1"/>
          </p:nvPr>
        </p:nvSpPr>
        <p:spPr>
          <a:xfrm>
            <a:off x="1396339" y="731982"/>
            <a:ext cx="7172684" cy="1370211"/>
          </a:xfrm>
          <a:prstGeom prst="rect">
            <a:avLst/>
          </a:prstGeom>
          <a:noFill/>
          <a:ln>
            <a:noFill/>
          </a:ln>
        </p:spPr>
        <p:txBody>
          <a:bodyPr spcFirstLastPara="1" wrap="square" lIns="91425" tIns="45700" rIns="91425" bIns="45700" anchor="ctr" anchorCtr="0">
            <a:normAutofit/>
          </a:bodyPr>
          <a:lstStyle/>
          <a:p>
            <a:pPr marL="342900" lvl="0" indent="-342900" algn="ctr" rtl="0">
              <a:spcBef>
                <a:spcPts val="0"/>
              </a:spcBef>
              <a:spcAft>
                <a:spcPts val="0"/>
              </a:spcAft>
              <a:buClr>
                <a:schemeClr val="dk1"/>
              </a:buClr>
              <a:buSzPts val="2400"/>
              <a:buNone/>
            </a:pPr>
            <a:r>
              <a:rPr lang="ka-GE" sz="2400">
                <a:latin typeface="Calibri"/>
                <a:ea typeface="Calibri"/>
                <a:cs typeface="Calibri"/>
                <a:sym typeface="Calibri"/>
              </a:rPr>
              <a:t>ადგილობრივი ეკონომიკის დიაგნოსტიკა სენაკში</a:t>
            </a:r>
            <a:endParaRPr sz="2400">
              <a:latin typeface="Calibri"/>
              <a:ea typeface="Calibri"/>
              <a:cs typeface="Calibri"/>
              <a:sym typeface="Calibri"/>
            </a:endParaRPr>
          </a:p>
        </p:txBody>
      </p:sp>
      <p:pic>
        <p:nvPicPr>
          <p:cNvPr id="256" name="Google Shape;256;p11"/>
          <p:cNvPicPr preferRelativeResize="0"/>
          <p:nvPr/>
        </p:nvPicPr>
        <p:blipFill>
          <a:blip r:embed="rId3">
            <a:alphaModFix/>
          </a:blip>
          <a:stretch>
            <a:fillRect/>
          </a:stretch>
        </p:blipFill>
        <p:spPr>
          <a:xfrm>
            <a:off x="152400" y="4964105"/>
            <a:ext cx="3070850" cy="1741494"/>
          </a:xfrm>
          <a:prstGeom prst="rect">
            <a:avLst/>
          </a:prstGeom>
          <a:noFill/>
          <a:ln>
            <a:noFill/>
          </a:ln>
        </p:spPr>
      </p:pic>
      <p:pic>
        <p:nvPicPr>
          <p:cNvPr id="257" name="Google Shape;257;p11"/>
          <p:cNvPicPr preferRelativeResize="0"/>
          <p:nvPr/>
        </p:nvPicPr>
        <p:blipFill>
          <a:blip r:embed="rId4">
            <a:alphaModFix/>
          </a:blip>
          <a:stretch>
            <a:fillRect/>
          </a:stretch>
        </p:blipFill>
        <p:spPr>
          <a:xfrm>
            <a:off x="4877629" y="5124450"/>
            <a:ext cx="2883275" cy="1581150"/>
          </a:xfrm>
          <a:prstGeom prst="rect">
            <a:avLst/>
          </a:prstGeom>
          <a:noFill/>
          <a:ln>
            <a:noFill/>
          </a:ln>
        </p:spPr>
      </p:pic>
      <p:pic>
        <p:nvPicPr>
          <p:cNvPr id="258" name="Google Shape;258;p11"/>
          <p:cNvPicPr preferRelativeResize="0"/>
          <p:nvPr/>
        </p:nvPicPr>
        <p:blipFill>
          <a:blip r:embed="rId5">
            <a:alphaModFix/>
          </a:blip>
          <a:stretch>
            <a:fillRect/>
          </a:stretch>
        </p:blipFill>
        <p:spPr>
          <a:xfrm>
            <a:off x="5698425" y="1752600"/>
            <a:ext cx="3070848" cy="3219449"/>
          </a:xfrm>
          <a:prstGeom prst="rect">
            <a:avLst/>
          </a:prstGeom>
          <a:noFill/>
          <a:ln>
            <a:noFill/>
          </a:ln>
        </p:spPr>
      </p:pic>
      <p:pic>
        <p:nvPicPr>
          <p:cNvPr id="259" name="Google Shape;259;p11"/>
          <p:cNvPicPr preferRelativeResize="0"/>
          <p:nvPr/>
        </p:nvPicPr>
        <p:blipFill>
          <a:blip r:embed="rId6">
            <a:alphaModFix/>
          </a:blip>
          <a:stretch>
            <a:fillRect/>
          </a:stretch>
        </p:blipFill>
        <p:spPr>
          <a:xfrm>
            <a:off x="0" y="1752600"/>
            <a:ext cx="4657725" cy="2619976"/>
          </a:xfrm>
          <a:prstGeom prst="rect">
            <a:avLst/>
          </a:prstGeom>
          <a:noFill/>
          <a:ln>
            <a:noFill/>
          </a:ln>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2"/>
          <p:cNvSpPr txBox="1">
            <a:spLocks noGrp="1"/>
          </p:cNvSpPr>
          <p:nvPr>
            <p:ph type="title"/>
          </p:nvPr>
        </p:nvSpPr>
        <p:spPr>
          <a:xfrm>
            <a:off x="-1185284" y="1093169"/>
            <a:ext cx="8567183" cy="7207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dirty="0"/>
              <a:t>სენაკის კონკურენტული უპირატესობები </a:t>
            </a:r>
            <a:endParaRPr sz="2400" dirty="0"/>
          </a:p>
        </p:txBody>
      </p:sp>
      <p:sp>
        <p:nvSpPr>
          <p:cNvPr id="265" name="Google Shape;265;p12"/>
          <p:cNvSpPr/>
          <p:nvPr/>
        </p:nvSpPr>
        <p:spPr>
          <a:xfrm>
            <a:off x="6196999" y="1246146"/>
            <a:ext cx="1908691" cy="270272"/>
          </a:xfrm>
          <a:prstGeom prst="notched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chemeClr val="lt1"/>
              </a:solidFill>
              <a:latin typeface="Calibri"/>
              <a:ea typeface="Calibri"/>
              <a:cs typeface="Calibri"/>
              <a:sym typeface="Calibri"/>
            </a:endParaRPr>
          </a:p>
          <a:p>
            <a:pPr marL="0" marR="0" lvl="0" indent="0" algn="l" rtl="0">
              <a:spcBef>
                <a:spcPts val="0"/>
              </a:spcBef>
              <a:spcAft>
                <a:spcPts val="0"/>
              </a:spcAft>
              <a:buNone/>
            </a:pPr>
            <a:endParaRPr sz="1050">
              <a:solidFill>
                <a:schemeClr val="lt1"/>
              </a:solidFill>
              <a:latin typeface="Calibri"/>
              <a:ea typeface="Calibri"/>
              <a:cs typeface="Calibri"/>
              <a:sym typeface="Calibri"/>
            </a:endParaRPr>
          </a:p>
          <a:p>
            <a:pPr marL="0" marR="0" lvl="0" indent="0" algn="l" rtl="0">
              <a:spcBef>
                <a:spcPts val="0"/>
              </a:spcBef>
              <a:spcAft>
                <a:spcPts val="0"/>
              </a:spcAft>
              <a:buNone/>
            </a:pPr>
            <a:endParaRPr sz="1050">
              <a:solidFill>
                <a:schemeClr val="lt1"/>
              </a:solidFill>
              <a:latin typeface="Calibri"/>
              <a:ea typeface="Calibri"/>
              <a:cs typeface="Calibri"/>
              <a:sym typeface="Calibri"/>
            </a:endParaRPr>
          </a:p>
          <a:p>
            <a:pPr marL="0" marR="0" lvl="0" indent="0" algn="l" rtl="0">
              <a:spcBef>
                <a:spcPts val="0"/>
              </a:spcBef>
              <a:spcAft>
                <a:spcPts val="0"/>
              </a:spcAft>
              <a:buNone/>
            </a:pPr>
            <a:endParaRPr sz="1050">
              <a:solidFill>
                <a:schemeClr val="lt1"/>
              </a:solidFill>
              <a:latin typeface="Calibri"/>
              <a:ea typeface="Calibri"/>
              <a:cs typeface="Calibri"/>
              <a:sym typeface="Calibri"/>
            </a:endParaRPr>
          </a:p>
          <a:p>
            <a:pPr marL="0" marR="0" lvl="0" indent="0" algn="l" rtl="0">
              <a:spcBef>
                <a:spcPts val="0"/>
              </a:spcBef>
              <a:spcAft>
                <a:spcPts val="0"/>
              </a:spcAft>
              <a:buNone/>
            </a:pPr>
            <a:endParaRPr sz="1050">
              <a:solidFill>
                <a:schemeClr val="lt1"/>
              </a:solidFill>
              <a:latin typeface="Calibri"/>
              <a:ea typeface="Calibri"/>
              <a:cs typeface="Calibri"/>
              <a:sym typeface="Calibri"/>
            </a:endParaRPr>
          </a:p>
        </p:txBody>
      </p:sp>
      <p:sp>
        <p:nvSpPr>
          <p:cNvPr id="266" name="Google Shape;266;p12"/>
          <p:cNvSpPr/>
          <p:nvPr/>
        </p:nvSpPr>
        <p:spPr>
          <a:xfrm>
            <a:off x="6279345" y="993137"/>
            <a:ext cx="1757450" cy="270272"/>
          </a:xfrm>
          <a:prstGeom prst="notchedRight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a:p>
        </p:txBody>
      </p:sp>
      <p:sp>
        <p:nvSpPr>
          <p:cNvPr id="267" name="Google Shape;267;p12"/>
          <p:cNvSpPr/>
          <p:nvPr/>
        </p:nvSpPr>
        <p:spPr>
          <a:xfrm>
            <a:off x="6034088" y="1533665"/>
            <a:ext cx="2180848" cy="270272"/>
          </a:xfrm>
          <a:prstGeom prst="notchedRightArrow">
            <a:avLst>
              <a:gd name="adj1" fmla="val 50000"/>
              <a:gd name="adj2" fmla="val 50000"/>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000">
              <a:solidFill>
                <a:schemeClr val="lt1"/>
              </a:solidFill>
              <a:latin typeface="Calibri"/>
              <a:ea typeface="Calibri"/>
              <a:cs typeface="Calibri"/>
              <a:sym typeface="Calibri"/>
            </a:endParaRPr>
          </a:p>
        </p:txBody>
      </p:sp>
      <p:sp>
        <p:nvSpPr>
          <p:cNvPr id="268" name="Google Shape;268;p12"/>
          <p:cNvSpPr/>
          <p:nvPr/>
        </p:nvSpPr>
        <p:spPr>
          <a:xfrm rot="5400000">
            <a:off x="6664083" y="1224465"/>
            <a:ext cx="987973" cy="536028"/>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2"/>
          <p:cNvSpPr txBox="1"/>
          <p:nvPr/>
        </p:nvSpPr>
        <p:spPr>
          <a:xfrm>
            <a:off x="357794" y="2189075"/>
            <a:ext cx="4214100" cy="3575700"/>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spcBef>
                <a:spcPts val="0"/>
              </a:spcBef>
              <a:spcAft>
                <a:spcPts val="0"/>
              </a:spcAft>
              <a:buNone/>
            </a:pPr>
            <a:r>
              <a:rPr lang="ka-GE" sz="2228" b="1" dirty="0">
                <a:solidFill>
                  <a:srgbClr val="000000"/>
                </a:solidFill>
                <a:latin typeface="Calibri"/>
                <a:ea typeface="Calibri"/>
                <a:cs typeface="Calibri"/>
                <a:sym typeface="Calibri"/>
              </a:rPr>
              <a:t>ზოგადი ძლიერი მხარეები (ეკონომიკა, დინამიკა აქტორებს, სექტორებს, დონეებსა და მხარდამჭერ ორგანიზაციებს შორის ურთიერთობებში)</a:t>
            </a:r>
            <a:endParaRPr sz="2228" b="1" dirty="0">
              <a:solidFill>
                <a:srgbClr val="000000"/>
              </a:solidFill>
              <a:latin typeface="Calibri"/>
              <a:ea typeface="Calibri"/>
              <a:cs typeface="Calibri"/>
              <a:sym typeface="Calibri"/>
            </a:endParaRPr>
          </a:p>
          <a:p>
            <a:pPr marL="0" lvl="0" indent="0" algn="l" rtl="0">
              <a:spcBef>
                <a:spcPts val="0"/>
              </a:spcBef>
              <a:spcAft>
                <a:spcPts val="0"/>
              </a:spcAft>
              <a:buNone/>
            </a:pPr>
            <a:endParaRPr sz="1800" b="1" dirty="0">
              <a:solidFill>
                <a:srgbClr val="000000"/>
              </a:solidFill>
              <a:latin typeface="Calibri"/>
              <a:ea typeface="Calibri"/>
              <a:cs typeface="Calibri"/>
              <a:sym typeface="Calibri"/>
            </a:endParaRPr>
          </a:p>
          <a:p>
            <a:pPr marL="0" lvl="0" indent="0" algn="l" rtl="0">
              <a:spcBef>
                <a:spcPts val="0"/>
              </a:spcBef>
              <a:spcAft>
                <a:spcPts val="0"/>
              </a:spcAft>
              <a:buNone/>
            </a:pPr>
            <a:endParaRPr sz="1800" b="1" dirty="0">
              <a:solidFill>
                <a:srgbClr val="000000"/>
              </a:solidFill>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a:latin typeface="Calibri"/>
                <a:ea typeface="Calibri"/>
                <a:cs typeface="Calibri"/>
                <a:sym typeface="Calibri"/>
              </a:rPr>
              <a:t>მიწა (მრავალფეროვანი სოფლის მეურნეობის განვითარებისთვის)</a:t>
            </a:r>
            <a:endParaRPr sz="1250" dirty="0">
              <a:solidFill>
                <a:srgbClr val="000000"/>
              </a:solidFill>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a:latin typeface="Calibri"/>
                <a:ea typeface="Calibri"/>
                <a:cs typeface="Calibri"/>
                <a:sym typeface="Calibri"/>
              </a:rPr>
              <a:t>სატრანსპორტო კვანძი  (ლოჯისტიკური ბიზნესის განვითარების შესაძლებლობა)</a:t>
            </a:r>
            <a:endParaRPr sz="1250" dirty="0">
              <a:solidFill>
                <a:srgbClr val="000000"/>
              </a:solidFill>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a:latin typeface="Calibri"/>
                <a:ea typeface="Calibri"/>
                <a:cs typeface="Calibri"/>
                <a:sym typeface="Calibri"/>
              </a:rPr>
              <a:t>საზღვაო და საჰაერო პ</a:t>
            </a:r>
            <a:r>
              <a:rPr lang="ka-GE" sz="1250" dirty="0">
                <a:solidFill>
                  <a:schemeClr val="dk1"/>
                </a:solidFill>
                <a:latin typeface="Calibri"/>
                <a:ea typeface="Calibri"/>
                <a:cs typeface="Calibri"/>
                <a:sym typeface="Calibri"/>
              </a:rPr>
              <a:t>ორტებთან სიახლოვე</a:t>
            </a:r>
            <a:endParaRPr sz="1250" dirty="0">
              <a:solidFill>
                <a:schemeClr val="dk1"/>
              </a:solidFill>
              <a:latin typeface="Calibri"/>
              <a:ea typeface="Calibri"/>
              <a:cs typeface="Calibri"/>
              <a:sym typeface="Calibri"/>
            </a:endParaRPr>
          </a:p>
          <a:p>
            <a:pPr marL="342900" lvl="0" indent="-278209"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სასოფლო და არასასოფლო მიწების გამოყენების შესაძლებლობა</a:t>
            </a:r>
            <a:endParaRPr sz="1250" dirty="0">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a:latin typeface="Calibri"/>
                <a:ea typeface="Calibri"/>
                <a:cs typeface="Calibri"/>
                <a:sym typeface="Calibri"/>
              </a:rPr>
              <a:t>პროფესიული განათლების ხელმისაწვდომობა</a:t>
            </a:r>
            <a:endParaRPr sz="1250" dirty="0">
              <a:solidFill>
                <a:srgbClr val="000000"/>
              </a:solidFill>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a:latin typeface="Calibri"/>
                <a:ea typeface="Calibri"/>
                <a:cs typeface="Calibri"/>
                <a:sym typeface="Calibri"/>
              </a:rPr>
              <a:t>ბუნებრივი სამშენებლო  მასალები</a:t>
            </a:r>
            <a:endParaRPr sz="1250" dirty="0">
              <a:solidFill>
                <a:srgbClr val="000000"/>
              </a:solidFill>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smtClean="0">
                <a:latin typeface="Calibri"/>
                <a:ea typeface="Calibri"/>
                <a:cs typeface="Calibri"/>
                <a:sym typeface="Calibri"/>
              </a:rPr>
              <a:t>ბიზნეს </a:t>
            </a:r>
            <a:r>
              <a:rPr lang="ka-GE" sz="1250" dirty="0">
                <a:latin typeface="Calibri"/>
                <a:ea typeface="Calibri"/>
                <a:cs typeface="Calibri"/>
                <a:sym typeface="Calibri"/>
              </a:rPr>
              <a:t>სექტორების მზარდი დინამიკა</a:t>
            </a:r>
            <a:endParaRPr sz="1250" dirty="0">
              <a:solidFill>
                <a:srgbClr val="000000"/>
              </a:solidFill>
              <a:latin typeface="Calibri"/>
              <a:ea typeface="Calibri"/>
              <a:cs typeface="Calibri"/>
              <a:sym typeface="Calibri"/>
            </a:endParaRPr>
          </a:p>
          <a:p>
            <a:pPr marL="342900" lvl="0" indent="-278209" algn="l" rtl="0">
              <a:spcBef>
                <a:spcPts val="360"/>
              </a:spcBef>
              <a:spcAft>
                <a:spcPts val="0"/>
              </a:spcAft>
              <a:buClr>
                <a:srgbClr val="000000"/>
              </a:buClr>
              <a:buSzPct val="100000"/>
              <a:buChar char="•"/>
            </a:pPr>
            <a:r>
              <a:rPr lang="ka-GE" sz="1250" dirty="0">
                <a:latin typeface="Calibri"/>
                <a:ea typeface="Calibri"/>
                <a:cs typeface="Calibri"/>
                <a:sym typeface="Calibri"/>
              </a:rPr>
              <a:t>ძლიერი  სამშენებლო კომპანიები, რომლებიც ხელს უწყობენ სხვადასხვა სექტორების განვითარებას</a:t>
            </a:r>
            <a:endParaRPr sz="1250" dirty="0">
              <a:latin typeface="Calibri"/>
              <a:ea typeface="Calibri"/>
              <a:cs typeface="Calibri"/>
              <a:sym typeface="Calibri"/>
            </a:endParaRPr>
          </a:p>
          <a:p>
            <a:pPr marL="342900" lvl="0" indent="-278209"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გადამამუშავებელი საწარმოების არსებობა რომელიც ხელს უწყობს ღირებულებათა ჯაჭვიდან მეტი შემოსავლის მიღბას</a:t>
            </a:r>
            <a:endParaRPr sz="1250" dirty="0">
              <a:latin typeface="Calibri"/>
              <a:ea typeface="Calibri"/>
              <a:cs typeface="Calibri"/>
              <a:sym typeface="Calibri"/>
            </a:endParaRPr>
          </a:p>
          <a:p>
            <a:pPr marL="342900" lvl="0" indent="-278209"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ბუნებრივი, კულტურულ-ისტორიული ძეგლების სიმრავლე (თერმული წყლები, მღვივე, კანიონი, თოკების პარკი/ზიპლაინი…), რომლებსაც აქვთ მუნიციპალიტეტის  ტურიზმში კონკურენტუნარიანობის გაზრდის შესაძლებლობა</a:t>
            </a:r>
            <a:endParaRPr sz="1250" dirty="0">
              <a:latin typeface="Calibri"/>
              <a:ea typeface="Calibri"/>
              <a:cs typeface="Calibri"/>
              <a:sym typeface="Calibri"/>
            </a:endParaRPr>
          </a:p>
          <a:p>
            <a:pPr marL="342900" lvl="0" indent="-278209"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კერძო და საჯარო სექტორებს შორის თანამშრომლობის პლატფორმის შექმნის მზაობა</a:t>
            </a:r>
            <a:endParaRPr sz="1250" dirty="0">
              <a:latin typeface="Calibri"/>
              <a:ea typeface="Calibri"/>
              <a:cs typeface="Calibri"/>
              <a:sym typeface="Calibri"/>
            </a:endParaRPr>
          </a:p>
        </p:txBody>
      </p:sp>
      <p:sp>
        <p:nvSpPr>
          <p:cNvPr id="270" name="Google Shape;270;p12"/>
          <p:cNvSpPr txBox="1"/>
          <p:nvPr/>
        </p:nvSpPr>
        <p:spPr>
          <a:xfrm>
            <a:off x="4571901" y="2189075"/>
            <a:ext cx="4326900" cy="35757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None/>
            </a:pPr>
            <a:r>
              <a:rPr lang="ka-GE" sz="1800" b="1" dirty="0">
                <a:solidFill>
                  <a:srgbClr val="000000"/>
                </a:solidFill>
                <a:latin typeface="Calibri"/>
                <a:ea typeface="Calibri"/>
                <a:cs typeface="Calibri"/>
                <a:sym typeface="Calibri"/>
              </a:rPr>
              <a:t>ზოგადი </a:t>
            </a:r>
            <a:r>
              <a:rPr lang="ka-GE" sz="1800" b="1" dirty="0">
                <a:latin typeface="Calibri"/>
                <a:ea typeface="Calibri"/>
                <a:cs typeface="Calibri"/>
                <a:sym typeface="Calibri"/>
              </a:rPr>
              <a:t>სუსტი</a:t>
            </a:r>
            <a:r>
              <a:rPr lang="ka-GE" sz="1800" b="1" dirty="0">
                <a:solidFill>
                  <a:srgbClr val="000000"/>
                </a:solidFill>
                <a:latin typeface="Calibri"/>
                <a:ea typeface="Calibri"/>
                <a:cs typeface="Calibri"/>
                <a:sym typeface="Calibri"/>
              </a:rPr>
              <a:t> მხარეები (ეკონომიკა, დინამიკა აქტორებს, სექტორებს, დონეებსა და მხარდამჭერ ორგანიზაციებს შორის ურთიერთობებში)</a:t>
            </a:r>
            <a:endParaRPr sz="1800" b="1" dirty="0">
              <a:solidFill>
                <a:srgbClr val="000000"/>
              </a:solidFill>
              <a:latin typeface="Calibri"/>
              <a:ea typeface="Calibri"/>
              <a:cs typeface="Calibri"/>
              <a:sym typeface="Calibri"/>
            </a:endParaRPr>
          </a:p>
          <a:p>
            <a:pPr marL="0" lvl="0" indent="0" algn="l" rtl="0">
              <a:spcBef>
                <a:spcPts val="0"/>
              </a:spcBef>
              <a:spcAft>
                <a:spcPts val="0"/>
              </a:spcAft>
              <a:buNone/>
            </a:pPr>
            <a:endParaRPr sz="1800" b="1" dirty="0">
              <a:solidFill>
                <a:srgbClr val="000000"/>
              </a:solidFill>
              <a:latin typeface="Calibri"/>
              <a:ea typeface="Calibri"/>
              <a:cs typeface="Calibri"/>
              <a:sym typeface="Calibri"/>
            </a:endParaRPr>
          </a:p>
          <a:p>
            <a:pPr marL="0" lvl="0" indent="0" algn="l" rtl="0">
              <a:spcBef>
                <a:spcPts val="0"/>
              </a:spcBef>
              <a:spcAft>
                <a:spcPts val="0"/>
              </a:spcAft>
              <a:buNone/>
            </a:pPr>
            <a:endParaRPr sz="1800" b="1"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ბიუროკრატიული პროცედურები სახემწიფო საკუთრებაში არსებული უძრავი ქონების გადაცემისას</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მოსახლეობის რაოდენობის გამო შრომითი რესურსების ნაკლებობა</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კვალიფიციური კადრების სინაკლებე</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არსებული ბუნებრივი რესურსების გამოუყენებლობა და ათვისება ეკონომიკური უპირატესობის მისაღწევად</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ბიზნესში არსებული აქტორების დაბალი კვალიფიკაცია</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სხვადასხვა დონის საჯარო სტრუქტურებს, ბიზნესსა  და მხარდამჭერ ორგანიზაციებს  შორის არაინსტიტუციონალიზებული ურთიერთობები</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ბიზნესის დაბალი დაინტერესება მუნიციპალიტეტის ეკონომიკური განვითარებით</a:t>
            </a:r>
            <a:endParaRPr sz="1250" dirty="0">
              <a:solidFill>
                <a:srgbClr val="000000"/>
              </a:solidFill>
              <a:latin typeface="Calibri"/>
              <a:ea typeface="Calibri"/>
              <a:cs typeface="Calibri"/>
              <a:sym typeface="Calibri"/>
            </a:endParaRPr>
          </a:p>
          <a:p>
            <a:pPr marL="342900" lvl="0" indent="-284162" algn="l" rtl="0">
              <a:spcBef>
                <a:spcPts val="360"/>
              </a:spcBef>
              <a:spcAft>
                <a:spcPts val="0"/>
              </a:spcAft>
              <a:buClr>
                <a:srgbClr val="000000"/>
              </a:buClr>
              <a:buSzPct val="100000"/>
              <a:buChar char="•"/>
            </a:pPr>
            <a:r>
              <a:rPr lang="ka-GE" sz="1250" dirty="0">
                <a:latin typeface="Calibri"/>
                <a:ea typeface="Calibri"/>
                <a:cs typeface="Calibri"/>
                <a:sym typeface="Calibri"/>
              </a:rPr>
              <a:t>მატერიალურ-ტექნიკური ბაზის არქონა ბიზნესში</a:t>
            </a:r>
            <a:endParaRPr sz="1250" dirty="0">
              <a:latin typeface="Calibri"/>
              <a:ea typeface="Calibri"/>
              <a:cs typeface="Calibri"/>
              <a:sym typeface="Calibri"/>
            </a:endParaRPr>
          </a:p>
          <a:p>
            <a:pPr marL="342900" lvl="0" indent="-284162"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ტექნოლოგიების არასაკმარისი ცოდნა</a:t>
            </a:r>
            <a:endParaRPr sz="1250" dirty="0">
              <a:latin typeface="Calibri"/>
              <a:ea typeface="Calibri"/>
              <a:cs typeface="Calibri"/>
              <a:sym typeface="Calibri"/>
            </a:endParaRPr>
          </a:p>
          <a:p>
            <a:pPr marL="342900" lvl="0" indent="-284162"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შემნახველი და გადამამუშავებელი  ცენტრების ნაკლებობა</a:t>
            </a:r>
            <a:endParaRPr sz="1250" dirty="0">
              <a:latin typeface="Calibri"/>
              <a:ea typeface="Calibri"/>
              <a:cs typeface="Calibri"/>
              <a:sym typeface="Calibri"/>
            </a:endParaRPr>
          </a:p>
          <a:p>
            <a:pPr marL="342900" lvl="0" indent="-284162" algn="l" rtl="0">
              <a:spcBef>
                <a:spcPts val="360"/>
              </a:spcBef>
              <a:spcAft>
                <a:spcPts val="0"/>
              </a:spcAft>
              <a:buClr>
                <a:srgbClr val="000000"/>
              </a:buClr>
              <a:buSzPct val="100000"/>
              <a:buFont typeface="Calibri"/>
              <a:buChar char="•"/>
            </a:pPr>
            <a:r>
              <a:rPr lang="ka-GE" sz="1250" dirty="0">
                <a:latin typeface="Calibri"/>
                <a:ea typeface="Calibri"/>
                <a:cs typeface="Calibri"/>
                <a:sym typeface="Calibri"/>
              </a:rPr>
              <a:t>ლაბორატორიებისადმი ხელმისაწვდომობის ნაკლებობა (მანძილი, სიძვირე)</a:t>
            </a:r>
            <a:endParaRPr sz="1250" dirty="0">
              <a:latin typeface="Calibri"/>
              <a:ea typeface="Calibri"/>
              <a:cs typeface="Calibri"/>
              <a:sym typeface="Calibri"/>
            </a:endParaRPr>
          </a:p>
          <a:p>
            <a:pPr marL="342900" lvl="0" indent="0" algn="l" rtl="0">
              <a:spcBef>
                <a:spcPts val="360"/>
              </a:spcBef>
              <a:spcAft>
                <a:spcPts val="0"/>
              </a:spcAft>
              <a:buNone/>
            </a:pPr>
            <a:endParaRPr sz="1800" dirty="0">
              <a:latin typeface="Calibri"/>
              <a:ea typeface="Calibri"/>
              <a:cs typeface="Calibri"/>
              <a:sym typeface="Calibri"/>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4"/>
          <p:cNvSpPr txBox="1">
            <a:spLocks noGrp="1"/>
          </p:cNvSpPr>
          <p:nvPr>
            <p:ph type="title"/>
          </p:nvPr>
        </p:nvSpPr>
        <p:spPr>
          <a:xfrm>
            <a:off x="0" y="1036441"/>
            <a:ext cx="8567183" cy="7207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პრიორიტეტული სექტორები სენაკში</a:t>
            </a:r>
            <a:endParaRPr sz="2400"/>
          </a:p>
        </p:txBody>
      </p:sp>
      <p:sp>
        <p:nvSpPr>
          <p:cNvPr id="276" name="Google Shape;276;p14"/>
          <p:cNvSpPr/>
          <p:nvPr/>
        </p:nvSpPr>
        <p:spPr>
          <a:xfrm>
            <a:off x="2291998" y="3158937"/>
            <a:ext cx="3390786" cy="1118643"/>
          </a:xfrm>
          <a:prstGeom prst="notchedRight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ka-GE" sz="2000">
                <a:solidFill>
                  <a:schemeClr val="lt1"/>
                </a:solidFill>
                <a:latin typeface="Calibri"/>
                <a:ea typeface="Calibri"/>
                <a:cs typeface="Calibri"/>
                <a:sym typeface="Calibri"/>
              </a:rPr>
              <a:t>ტურიზმი</a:t>
            </a:r>
            <a:endParaRPr sz="2000">
              <a:solidFill>
                <a:schemeClr val="lt1"/>
              </a:solidFill>
              <a:latin typeface="Calibri"/>
              <a:ea typeface="Calibri"/>
              <a:cs typeface="Calibri"/>
              <a:sym typeface="Calibri"/>
            </a:endParaRPr>
          </a:p>
        </p:txBody>
      </p:sp>
      <p:sp>
        <p:nvSpPr>
          <p:cNvPr id="277" name="Google Shape;277;p14"/>
          <p:cNvSpPr/>
          <p:nvPr/>
        </p:nvSpPr>
        <p:spPr>
          <a:xfrm>
            <a:off x="2426338" y="2021099"/>
            <a:ext cx="3122107" cy="1118643"/>
          </a:xfrm>
          <a:prstGeom prst="notchedRightArrow">
            <a:avLst>
              <a:gd name="adj1" fmla="val 50000"/>
              <a:gd name="adj2" fmla="val 50000"/>
            </a:avLst>
          </a:pr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ka-GE" sz="1800">
                <a:solidFill>
                  <a:schemeClr val="lt1"/>
                </a:solidFill>
                <a:latin typeface="Calibri"/>
                <a:ea typeface="Calibri"/>
                <a:cs typeface="Calibri"/>
                <a:sym typeface="Calibri"/>
              </a:rPr>
              <a:t>სოფლის მეურნეობა </a:t>
            </a:r>
            <a:endParaRPr/>
          </a:p>
        </p:txBody>
      </p:sp>
      <p:sp>
        <p:nvSpPr>
          <p:cNvPr id="278" name="Google Shape;278;p14"/>
          <p:cNvSpPr/>
          <p:nvPr/>
        </p:nvSpPr>
        <p:spPr>
          <a:xfrm>
            <a:off x="2050254" y="4420988"/>
            <a:ext cx="3874273" cy="1118643"/>
          </a:xfrm>
          <a:prstGeom prst="notchedRightArrow">
            <a:avLst>
              <a:gd name="adj1" fmla="val 50000"/>
              <a:gd name="adj2" fmla="val 50000"/>
            </a:avLst>
          </a:prstGeom>
          <a:solidFill>
            <a:srgbClr val="FFC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ka-GE" sz="1800">
                <a:solidFill>
                  <a:schemeClr val="lt1"/>
                </a:solidFill>
                <a:latin typeface="Calibri"/>
                <a:ea typeface="Calibri"/>
                <a:cs typeface="Calibri"/>
                <a:sym typeface="Calibri"/>
              </a:rPr>
              <a:t>სამშენებლო სექტორი</a:t>
            </a:r>
            <a:endParaRPr sz="1800">
              <a:solidFill>
                <a:schemeClr val="lt1"/>
              </a:solidFill>
              <a:latin typeface="Calibri"/>
              <a:ea typeface="Calibri"/>
              <a:cs typeface="Calibri"/>
              <a:sym typeface="Calibri"/>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5-Oct-22</a:t>
            </a:r>
            <a:endParaRPr/>
          </a:p>
        </p:txBody>
      </p:sp>
      <p:sp>
        <p:nvSpPr>
          <p:cNvPr id="284" name="Google Shape;284;p1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Local and Provincial Economic Development</a:t>
            </a:r>
            <a:endParaRPr/>
          </a:p>
        </p:txBody>
      </p:sp>
      <p:sp>
        <p:nvSpPr>
          <p:cNvPr id="285" name="Google Shape;285;p1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Page </a:t>
            </a:r>
            <a:fld id="{00000000-1234-1234-1234-123412341234}" type="slidenum">
              <a:rPr lang="ka-GE"/>
              <a:t>15</a:t>
            </a:fld>
            <a:endParaRPr/>
          </a:p>
        </p:txBody>
      </p:sp>
      <p:sp>
        <p:nvSpPr>
          <p:cNvPr id="286" name="Google Shape;286;p15"/>
          <p:cNvSpPr txBox="1"/>
          <p:nvPr/>
        </p:nvSpPr>
        <p:spPr>
          <a:xfrm>
            <a:off x="442352" y="1046667"/>
            <a:ext cx="8560833" cy="540544"/>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2400"/>
              <a:buFont typeface="Calibri"/>
              <a:buNone/>
            </a:pPr>
            <a:r>
              <a:rPr lang="ka-GE" sz="2400">
                <a:solidFill>
                  <a:schemeClr val="dk1"/>
                </a:solidFill>
                <a:latin typeface="Calibri"/>
                <a:ea typeface="Calibri"/>
                <a:cs typeface="Calibri"/>
                <a:sym typeface="Calibri"/>
              </a:rPr>
              <a:t>ტურიზმის სექტორი </a:t>
            </a:r>
            <a:endParaRPr sz="2400">
              <a:solidFill>
                <a:schemeClr val="dk1"/>
              </a:solidFill>
              <a:latin typeface="Calibri"/>
              <a:ea typeface="Calibri"/>
              <a:cs typeface="Calibri"/>
              <a:sym typeface="Calibri"/>
            </a:endParaRPr>
          </a:p>
        </p:txBody>
      </p:sp>
      <p:sp>
        <p:nvSpPr>
          <p:cNvPr id="287" name="Google Shape;287;p15"/>
          <p:cNvSpPr txBox="1"/>
          <p:nvPr/>
        </p:nvSpPr>
        <p:spPr>
          <a:xfrm>
            <a:off x="3705225" y="1587200"/>
            <a:ext cx="22005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88" name="Google Shape;288;p15"/>
          <p:cNvPicPr preferRelativeResize="0"/>
          <p:nvPr/>
        </p:nvPicPr>
        <p:blipFill>
          <a:blip r:embed="rId3">
            <a:alphaModFix/>
          </a:blip>
          <a:stretch>
            <a:fillRect/>
          </a:stretch>
        </p:blipFill>
        <p:spPr>
          <a:xfrm>
            <a:off x="76200" y="1587200"/>
            <a:ext cx="4739824" cy="2695575"/>
          </a:xfrm>
          <a:prstGeom prst="rect">
            <a:avLst/>
          </a:prstGeom>
          <a:noFill/>
          <a:ln>
            <a:noFill/>
          </a:ln>
        </p:spPr>
      </p:pic>
      <p:pic>
        <p:nvPicPr>
          <p:cNvPr id="289" name="Google Shape;289;p15"/>
          <p:cNvPicPr preferRelativeResize="0"/>
          <p:nvPr/>
        </p:nvPicPr>
        <p:blipFill>
          <a:blip r:embed="rId4">
            <a:alphaModFix/>
          </a:blip>
          <a:stretch>
            <a:fillRect/>
          </a:stretch>
        </p:blipFill>
        <p:spPr>
          <a:xfrm>
            <a:off x="4939694" y="1587200"/>
            <a:ext cx="4111106" cy="2695576"/>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6"/>
          <p:cNvSpPr txBox="1">
            <a:spLocks noGrp="1"/>
          </p:cNvSpPr>
          <p:nvPr>
            <p:ph type="title"/>
          </p:nvPr>
        </p:nvSpPr>
        <p:spPr>
          <a:xfrm>
            <a:off x="0" y="985995"/>
            <a:ext cx="9144000" cy="54054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სექტორში არსებული ძირითადი ურთიერთკავშირის ვიზუალიზაცია</a:t>
            </a:r>
            <a:endParaRPr sz="2400"/>
          </a:p>
        </p:txBody>
      </p:sp>
      <p:sp>
        <p:nvSpPr>
          <p:cNvPr id="295" name="Google Shape;295;p16"/>
          <p:cNvSpPr txBox="1"/>
          <p:nvPr/>
        </p:nvSpPr>
        <p:spPr>
          <a:xfrm>
            <a:off x="227977" y="2249422"/>
            <a:ext cx="4509486" cy="3622583"/>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განსაზღვრეთ სექტორში არსებული ჯაჭვური სტრუქტურები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მიუდექით შემოქმედებითად და ვიზუალურად წარმოიდგინეთ როგორ უკავშირდება ერთმანეთს ქვე-სექტორები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მაგალითი: </a:t>
            </a:r>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pic>
        <p:nvPicPr>
          <p:cNvPr id="296" name="Google Shape;296;p16"/>
          <p:cNvPicPr preferRelativeResize="0"/>
          <p:nvPr/>
        </p:nvPicPr>
        <p:blipFill rotWithShape="1">
          <a:blip r:embed="rId3">
            <a:alphaModFix/>
          </a:blip>
          <a:srcRect/>
          <a:stretch/>
        </p:blipFill>
        <p:spPr>
          <a:xfrm>
            <a:off x="1404281" y="3597780"/>
            <a:ext cx="6025351" cy="19008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7"/>
          <p:cNvSpPr txBox="1">
            <a:spLocks noGrp="1"/>
          </p:cNvSpPr>
          <p:nvPr>
            <p:ph type="title"/>
          </p:nvPr>
        </p:nvSpPr>
        <p:spPr>
          <a:xfrm>
            <a:off x="0" y="985995"/>
            <a:ext cx="9144000" cy="54054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ct val="100000"/>
              <a:buFont typeface="Calibri"/>
              <a:buNone/>
            </a:pPr>
            <a:r>
              <a:rPr lang="ka-GE" sz="2400"/>
              <a:t>კონკურენტული უპირატესობები და &amp; სუსტი მხარეები ტურიზმში</a:t>
            </a:r>
            <a:endParaRPr sz="2400"/>
          </a:p>
          <a:p>
            <a:pPr marL="0" lvl="0" indent="0" algn="ctr" rtl="0">
              <a:spcBef>
                <a:spcPts val="0"/>
              </a:spcBef>
              <a:spcAft>
                <a:spcPts val="0"/>
              </a:spcAft>
              <a:buClr>
                <a:schemeClr val="dk1"/>
              </a:buClr>
              <a:buSzPct val="100000"/>
              <a:buFont typeface="Calibri"/>
              <a:buNone/>
            </a:pPr>
            <a:endParaRPr sz="2400"/>
          </a:p>
        </p:txBody>
      </p:sp>
      <p:sp>
        <p:nvSpPr>
          <p:cNvPr id="302" name="Google Shape;302;p17"/>
          <p:cNvSpPr txBox="1"/>
          <p:nvPr/>
        </p:nvSpPr>
        <p:spPr>
          <a:xfrm>
            <a:off x="388689" y="1870060"/>
            <a:ext cx="2027050" cy="540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ძლიერი მხარეები და პოტენციალი</a:t>
            </a:r>
            <a:endParaRPr sz="1400" b="1">
              <a:solidFill>
                <a:schemeClr val="dk1"/>
              </a:solidFill>
              <a:latin typeface="Calibri"/>
              <a:ea typeface="Calibri"/>
              <a:cs typeface="Calibri"/>
              <a:sym typeface="Calibri"/>
            </a:endParaRPr>
          </a:p>
        </p:txBody>
      </p:sp>
      <p:sp>
        <p:nvSpPr>
          <p:cNvPr id="303" name="Google Shape;303;p17"/>
          <p:cNvSpPr txBox="1"/>
          <p:nvPr/>
        </p:nvSpPr>
        <p:spPr>
          <a:xfrm>
            <a:off x="4508400" y="2067150"/>
            <a:ext cx="4191600" cy="4791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a:solidFill>
                <a:schemeClr val="dk1"/>
              </a:solidFill>
              <a:latin typeface="Calibri"/>
              <a:ea typeface="Calibri"/>
              <a:cs typeface="Calibri"/>
              <a:sym typeface="Calibri"/>
            </a:endParaRPr>
          </a:p>
          <a:p>
            <a:pPr marL="457200" marR="0" lvl="0" indent="0" algn="l" rtl="0">
              <a:spcBef>
                <a:spcPts val="0"/>
              </a:spcBef>
              <a:spcAft>
                <a:spcPts val="0"/>
              </a:spcAft>
              <a:buNone/>
            </a:pPr>
            <a:endParaRPr>
              <a:solidFill>
                <a:schemeClr val="dk1"/>
              </a:solidFill>
              <a:latin typeface="Calibri"/>
              <a:ea typeface="Calibri"/>
              <a:cs typeface="Calibri"/>
              <a:sym typeface="Calibri"/>
            </a:endParaRPr>
          </a:p>
          <a:p>
            <a:pPr marL="457200" marR="0" lvl="0" indent="-304800" algn="l" rtl="0">
              <a:spcBef>
                <a:spcPts val="0"/>
              </a:spcBef>
              <a:spcAft>
                <a:spcPts val="0"/>
              </a:spcAft>
              <a:buClr>
                <a:schemeClr val="dk1"/>
              </a:buClr>
              <a:buSzPts val="1200"/>
              <a:buFont typeface="Calibri"/>
              <a:buChar char="●"/>
            </a:pPr>
            <a:r>
              <a:rPr lang="ka-GE" sz="1200">
                <a:solidFill>
                  <a:schemeClr val="dk1"/>
                </a:solidFill>
                <a:latin typeface="Calibri"/>
                <a:ea typeface="Calibri"/>
                <a:cs typeface="Calibri"/>
                <a:sym typeface="Calibri"/>
              </a:rPr>
              <a:t>კ</a:t>
            </a:r>
            <a:r>
              <a:rPr lang="ka-GE" sz="1200">
                <a:solidFill>
                  <a:schemeClr val="dk1"/>
                </a:solidFill>
              </a:rPr>
              <a:t>ომუნიკაციის ნაკლებობა ადგილობრივ ხელისუფლებასა და ტურიზმის სფეროს წარმომადგენლებთან.</a:t>
            </a:r>
            <a:endParaRPr sz="1200">
              <a:solidFill>
                <a:schemeClr val="dk1"/>
              </a:solidFill>
            </a:endParaRPr>
          </a:p>
          <a:p>
            <a:pPr marL="457200" marR="0" lvl="0" indent="-304800" algn="l" rtl="0">
              <a:spcBef>
                <a:spcPts val="0"/>
              </a:spcBef>
              <a:spcAft>
                <a:spcPts val="0"/>
              </a:spcAft>
              <a:buClr>
                <a:schemeClr val="dk1"/>
              </a:buClr>
              <a:buSzPts val="1200"/>
              <a:buChar char="●"/>
            </a:pPr>
            <a:r>
              <a:rPr lang="ka-GE" sz="1200">
                <a:solidFill>
                  <a:schemeClr val="dk1"/>
                </a:solidFill>
              </a:rPr>
              <a:t>ტურისტებისთვის საინტერესო მიზიდულობის წერტილების არასაკმარისად გამართულობა (ინფრასტრუქტურულად, ფუნქციურად, პოპულარიზაციის მიმართულებით) - იწვევს ტურისტების რაოდენობის სიმცირეს.</a:t>
            </a:r>
            <a:endParaRPr sz="1200">
              <a:solidFill>
                <a:schemeClr val="dk1"/>
              </a:solidFill>
            </a:endParaRPr>
          </a:p>
          <a:p>
            <a:pPr marL="457200" marR="0" lvl="0" indent="-304800" algn="l" rtl="0">
              <a:spcBef>
                <a:spcPts val="0"/>
              </a:spcBef>
              <a:spcAft>
                <a:spcPts val="0"/>
              </a:spcAft>
              <a:buClr>
                <a:schemeClr val="dk1"/>
              </a:buClr>
              <a:buSzPts val="1200"/>
              <a:buChar char="●"/>
            </a:pPr>
            <a:r>
              <a:rPr lang="ka-GE" sz="1200">
                <a:solidFill>
                  <a:schemeClr val="dk1"/>
                </a:solidFill>
              </a:rPr>
              <a:t>ტურისტული ობიექტების ფუნცქიონირებისათვის საჭირო სერვისების/მომსახურების სფეროში არსებული გამოწვევები. (კერძო/სახელმწიფო).</a:t>
            </a:r>
            <a:endParaRPr sz="1500">
              <a:solidFill>
                <a:schemeClr val="dk1"/>
              </a:solidFill>
              <a:latin typeface="Calibri"/>
              <a:ea typeface="Calibri"/>
              <a:cs typeface="Calibri"/>
              <a:sym typeface="Calibri"/>
            </a:endParaRPr>
          </a:p>
        </p:txBody>
      </p:sp>
      <p:sp>
        <p:nvSpPr>
          <p:cNvPr id="304" name="Google Shape;304;p17"/>
          <p:cNvSpPr txBox="1"/>
          <p:nvPr/>
        </p:nvSpPr>
        <p:spPr>
          <a:xfrm>
            <a:off x="5336000" y="1526550"/>
            <a:ext cx="2256300" cy="54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ძირითადი გამოწვევები და ნაკლოვანებები </a:t>
            </a:r>
            <a:endParaRPr sz="1400" b="1">
              <a:solidFill>
                <a:schemeClr val="dk1"/>
              </a:solidFill>
              <a:latin typeface="Calibri"/>
              <a:ea typeface="Calibri"/>
              <a:cs typeface="Calibri"/>
              <a:sym typeface="Calibri"/>
            </a:endParaRPr>
          </a:p>
        </p:txBody>
      </p:sp>
      <p:sp>
        <p:nvSpPr>
          <p:cNvPr id="305" name="Google Shape;305;p17"/>
          <p:cNvSpPr txBox="1"/>
          <p:nvPr/>
        </p:nvSpPr>
        <p:spPr>
          <a:xfrm>
            <a:off x="227978" y="2562283"/>
            <a:ext cx="4191600" cy="362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a:p>
            <a:pPr marL="171450" marR="0" lvl="0" indent="-177800" algn="l" rtl="0">
              <a:spcBef>
                <a:spcPts val="220"/>
              </a:spcBef>
              <a:spcAft>
                <a:spcPts val="0"/>
              </a:spcAft>
              <a:buClr>
                <a:schemeClr val="dk1"/>
              </a:buClr>
              <a:buSzPts val="1200"/>
              <a:buFont typeface="Arial"/>
              <a:buChar char="•"/>
            </a:pPr>
            <a:r>
              <a:rPr lang="ka-GE" sz="1200">
                <a:solidFill>
                  <a:schemeClr val="dk1"/>
                </a:solidFill>
                <a:latin typeface="Calibri"/>
                <a:ea typeface="Calibri"/>
                <a:cs typeface="Calibri"/>
                <a:sym typeface="Calibri"/>
              </a:rPr>
              <a:t>კ</a:t>
            </a:r>
            <a:r>
              <a:rPr lang="ka-GE" sz="1200">
                <a:solidFill>
                  <a:schemeClr val="dk1"/>
                </a:solidFill>
              </a:rPr>
              <a:t>ულტურულ-ისტორიული ძეგლების სიმრავლე (4 ეროვნული მნიშვნელობის ძეგლი)</a:t>
            </a:r>
            <a:endParaRPr sz="1200">
              <a:solidFill>
                <a:schemeClr val="dk1"/>
              </a:solidFill>
            </a:endParaRPr>
          </a:p>
          <a:p>
            <a:pPr marL="171450" marR="0" lvl="0" indent="-177800" algn="l" rtl="0">
              <a:spcBef>
                <a:spcPts val="220"/>
              </a:spcBef>
              <a:spcAft>
                <a:spcPts val="0"/>
              </a:spcAft>
              <a:buClr>
                <a:schemeClr val="dk1"/>
              </a:buClr>
              <a:buSzPts val="1200"/>
              <a:buChar char="•"/>
            </a:pPr>
            <a:r>
              <a:rPr lang="ka-GE" sz="1200">
                <a:solidFill>
                  <a:schemeClr val="dk1"/>
                </a:solidFill>
              </a:rPr>
              <a:t>ეკოტურიზმის, აგროტურიზმის  განვითარების პოტენციალი </a:t>
            </a:r>
            <a:endParaRPr sz="1200"/>
          </a:p>
          <a:p>
            <a:pPr marL="171450" marR="0" lvl="0" indent="-177800" algn="l" rtl="0">
              <a:spcBef>
                <a:spcPts val="220"/>
              </a:spcBef>
              <a:spcAft>
                <a:spcPts val="0"/>
              </a:spcAft>
              <a:buClr>
                <a:schemeClr val="dk1"/>
              </a:buClr>
              <a:buSzPts val="1200"/>
              <a:buChar char="•"/>
            </a:pPr>
            <a:r>
              <a:rPr lang="ka-GE" sz="1200"/>
              <a:t>არსებული ბუნებრივი რესურსები (თერმული წყლები, არქეოპოლისი, მღვიმეები, მდ. ტეხურის კანიონი)</a:t>
            </a:r>
            <a:endParaRPr sz="1200"/>
          </a:p>
          <a:p>
            <a:pPr marL="171450" marR="0" lvl="0" indent="-177800" algn="l" rtl="0">
              <a:spcBef>
                <a:spcPts val="220"/>
              </a:spcBef>
              <a:spcAft>
                <a:spcPts val="0"/>
              </a:spcAft>
              <a:buClr>
                <a:schemeClr val="dk1"/>
              </a:buClr>
              <a:buSzPts val="1200"/>
              <a:buChar char="•"/>
            </a:pPr>
            <a:r>
              <a:rPr lang="ka-GE" sz="1200">
                <a:solidFill>
                  <a:schemeClr val="dk1"/>
                </a:solidFill>
              </a:rPr>
              <a:t>ბალნეოლოგიური კურორტი - მენჯი </a:t>
            </a:r>
            <a:endParaRPr sz="1200">
              <a:solidFill>
                <a:schemeClr val="dk1"/>
              </a:solidFill>
            </a:endParaRPr>
          </a:p>
          <a:p>
            <a:pPr marL="171450" marR="0" lvl="0" indent="-177800" algn="l" rtl="0">
              <a:spcBef>
                <a:spcPts val="220"/>
              </a:spcBef>
              <a:spcAft>
                <a:spcPts val="0"/>
              </a:spcAft>
              <a:buClr>
                <a:schemeClr val="dk1"/>
              </a:buClr>
              <a:buSzPts val="1200"/>
              <a:buChar char="•"/>
            </a:pPr>
            <a:r>
              <a:rPr lang="ka-GE" sz="1200">
                <a:solidFill>
                  <a:schemeClr val="dk1"/>
                </a:solidFill>
              </a:rPr>
              <a:t>საცხენოსნო და ექსტრემალური ტურიზმის განვითარების პოტენციალი</a:t>
            </a:r>
            <a:endParaRPr sz="1200">
              <a:solidFill>
                <a:schemeClr val="dk1"/>
              </a:solidFill>
            </a:endParaRPr>
          </a:p>
          <a:p>
            <a:pPr marL="171450" marR="0" lvl="0" indent="-177800" algn="l" rtl="0">
              <a:spcBef>
                <a:spcPts val="220"/>
              </a:spcBef>
              <a:spcAft>
                <a:spcPts val="0"/>
              </a:spcAft>
              <a:buClr>
                <a:schemeClr val="dk1"/>
              </a:buClr>
              <a:buSzPts val="1200"/>
              <a:buChar char="•"/>
            </a:pPr>
            <a:r>
              <a:rPr lang="ka-GE" sz="1200"/>
              <a:t>მუნიციპალიტეტის მერიის მხარდაჭერა ტურისტული პროექტების განვითარებისთვის</a:t>
            </a:r>
            <a:endParaRPr sz="1200"/>
          </a:p>
          <a:p>
            <a:pPr marL="171450" marR="0" lvl="0" indent="-177800" algn="l" rtl="0">
              <a:spcBef>
                <a:spcPts val="220"/>
              </a:spcBef>
              <a:spcAft>
                <a:spcPts val="0"/>
              </a:spcAft>
              <a:buSzPts val="1200"/>
              <a:buChar char="•"/>
            </a:pPr>
            <a:r>
              <a:rPr lang="ka-GE" sz="1200"/>
              <a:t>ტურიზმის განვითარებით დაინტერესებული ბიზნეს სექტორი </a:t>
            </a:r>
            <a:endParaRPr sz="1200"/>
          </a:p>
          <a:p>
            <a:pPr marL="171450" marR="0" lvl="0" indent="-177800" algn="l" rtl="0">
              <a:spcBef>
                <a:spcPts val="220"/>
              </a:spcBef>
              <a:spcAft>
                <a:spcPts val="0"/>
              </a:spcAft>
              <a:buSzPts val="1200"/>
              <a:buChar char="•"/>
            </a:pPr>
            <a:r>
              <a:rPr lang="ka-GE" sz="1200"/>
              <a:t>ტურისტულ ადგილებთან მისასვლელი გამართული ინფრასტრუქტურა</a:t>
            </a:r>
            <a:endParaRPr sz="1200"/>
          </a:p>
          <a:p>
            <a:pPr marL="171450" marR="0" lvl="0" indent="-177800" algn="l" rtl="0">
              <a:spcBef>
                <a:spcPts val="220"/>
              </a:spcBef>
              <a:spcAft>
                <a:spcPts val="0"/>
              </a:spcAft>
              <a:buSzPts val="1200"/>
              <a:buChar char="•"/>
            </a:pPr>
            <a:endParaRPr sz="1200"/>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8"/>
          <p:cNvSpPr txBox="1">
            <a:spLocks noGrp="1"/>
          </p:cNvSpPr>
          <p:nvPr>
            <p:ph type="title"/>
          </p:nvPr>
        </p:nvSpPr>
        <p:spPr>
          <a:xfrm>
            <a:off x="87744" y="1490016"/>
            <a:ext cx="9144000" cy="54054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კონკურენტობასთან დაკავშირებული ძირითადი პრობლემები ტურიზმში, რომლებიც შესაძლებელია გადაიჭრას მოკლევადიანი, ხელშესახები შედეგის მომტანი ინიციატივებით</a:t>
            </a:r>
            <a:br>
              <a:rPr lang="ka-GE" sz="2400"/>
            </a:br>
            <a:endParaRPr sz="2400"/>
          </a:p>
        </p:txBody>
      </p:sp>
      <p:sp>
        <p:nvSpPr>
          <p:cNvPr id="311" name="Google Shape;311;p18"/>
          <p:cNvSpPr/>
          <p:nvPr/>
        </p:nvSpPr>
        <p:spPr>
          <a:xfrm>
            <a:off x="734275" y="2030559"/>
            <a:ext cx="2401500" cy="14988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a:solidFill>
                  <a:schemeClr val="lt1"/>
                </a:solidFill>
                <a:latin typeface="Calibri"/>
                <a:ea typeface="Calibri"/>
                <a:cs typeface="Calibri"/>
                <a:sym typeface="Calibri"/>
              </a:rPr>
              <a:t>ინფორმაციის ნაკლებობა ტურიზმის სექტორში</a:t>
            </a:r>
            <a:endParaRPr/>
          </a:p>
        </p:txBody>
      </p:sp>
      <p:sp>
        <p:nvSpPr>
          <p:cNvPr id="312" name="Google Shape;312;p18"/>
          <p:cNvSpPr/>
          <p:nvPr/>
        </p:nvSpPr>
        <p:spPr>
          <a:xfrm>
            <a:off x="3449575" y="2030550"/>
            <a:ext cx="2465400" cy="14988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a:solidFill>
                  <a:schemeClr val="lt1"/>
                </a:solidFill>
                <a:latin typeface="Calibri"/>
                <a:ea typeface="Calibri"/>
                <a:cs typeface="Calibri"/>
                <a:sym typeface="Calibri"/>
              </a:rPr>
              <a:t>ფინანსური ხელმისაწვდომობა</a:t>
            </a:r>
            <a:endParaRPr/>
          </a:p>
        </p:txBody>
      </p:sp>
      <p:sp>
        <p:nvSpPr>
          <p:cNvPr id="313" name="Google Shape;313;p18"/>
          <p:cNvSpPr/>
          <p:nvPr/>
        </p:nvSpPr>
        <p:spPr>
          <a:xfrm>
            <a:off x="6228775" y="1928547"/>
            <a:ext cx="2401500" cy="17028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a:solidFill>
                  <a:schemeClr val="lt1"/>
                </a:solidFill>
              </a:rPr>
              <a:t>განუვითარებელი ტურისტული პროდუქტები და სერვისები</a:t>
            </a:r>
            <a:endParaRPr>
              <a:solidFill>
                <a:schemeClr val="lt1"/>
              </a:solidFill>
            </a:endParaRPr>
          </a:p>
        </p:txBody>
      </p:sp>
      <p:sp>
        <p:nvSpPr>
          <p:cNvPr id="314" name="Google Shape;314;p18"/>
          <p:cNvSpPr/>
          <p:nvPr/>
        </p:nvSpPr>
        <p:spPr>
          <a:xfrm>
            <a:off x="921275" y="4230238"/>
            <a:ext cx="2027400" cy="18117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a:solidFill>
                  <a:schemeClr val="lt1"/>
                </a:solidFill>
                <a:latin typeface="Calibri"/>
                <a:ea typeface="Calibri"/>
                <a:cs typeface="Calibri"/>
                <a:sym typeface="Calibri"/>
              </a:rPr>
              <a:t>ვებგვერდი ტურისტული ინფორმაციისათვის</a:t>
            </a:r>
            <a:endParaRPr>
              <a:solidFill>
                <a:schemeClr val="lt1"/>
              </a:solidFill>
              <a:latin typeface="Calibri"/>
              <a:ea typeface="Calibri"/>
              <a:cs typeface="Calibri"/>
              <a:sym typeface="Calibri"/>
            </a:endParaRPr>
          </a:p>
        </p:txBody>
      </p:sp>
      <p:cxnSp>
        <p:nvCxnSpPr>
          <p:cNvPr id="315" name="Google Shape;315;p18"/>
          <p:cNvCxnSpPr/>
          <p:nvPr/>
        </p:nvCxnSpPr>
        <p:spPr>
          <a:xfrm>
            <a:off x="1935019" y="3509818"/>
            <a:ext cx="0" cy="72043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6" name="Google Shape;316;p18"/>
          <p:cNvCxnSpPr/>
          <p:nvPr/>
        </p:nvCxnSpPr>
        <p:spPr>
          <a:xfrm>
            <a:off x="4659745" y="3509817"/>
            <a:ext cx="0" cy="72043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17" name="Google Shape;317;p18"/>
          <p:cNvCxnSpPr/>
          <p:nvPr/>
        </p:nvCxnSpPr>
        <p:spPr>
          <a:xfrm>
            <a:off x="7384471" y="3429000"/>
            <a:ext cx="0" cy="72043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318" name="Google Shape;318;p18"/>
          <p:cNvSpPr/>
          <p:nvPr/>
        </p:nvSpPr>
        <p:spPr>
          <a:xfrm>
            <a:off x="3646025" y="4230250"/>
            <a:ext cx="2027400" cy="26502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a:solidFill>
                  <a:schemeClr val="lt1"/>
                </a:solidFill>
                <a:latin typeface="Calibri"/>
                <a:ea typeface="Calibri"/>
                <a:cs typeface="Calibri"/>
                <a:sym typeface="Calibri"/>
              </a:rPr>
              <a:t>“აწარმოე საქართველოს” საგრანტო განცხადებების შევსებაში მხარდაჭერა</a:t>
            </a:r>
            <a:endParaRPr>
              <a:solidFill>
                <a:schemeClr val="lt1"/>
              </a:solidFill>
              <a:latin typeface="Calibri"/>
              <a:ea typeface="Calibri"/>
              <a:cs typeface="Calibri"/>
              <a:sym typeface="Calibri"/>
            </a:endParaRPr>
          </a:p>
        </p:txBody>
      </p:sp>
      <p:sp>
        <p:nvSpPr>
          <p:cNvPr id="319" name="Google Shape;319;p18"/>
          <p:cNvSpPr/>
          <p:nvPr/>
        </p:nvSpPr>
        <p:spPr>
          <a:xfrm>
            <a:off x="6370775" y="4151318"/>
            <a:ext cx="2027400" cy="20907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a:solidFill>
                  <a:schemeClr val="lt1"/>
                </a:solidFill>
                <a:latin typeface="Calibri"/>
                <a:ea typeface="Calibri"/>
                <a:cs typeface="Calibri"/>
                <a:sym typeface="Calibri"/>
              </a:rPr>
              <a:t>არსებული ტურისტული პროდუქტების გაუმჯობესება  გამოცდილების გაზიარების გზით</a:t>
            </a:r>
            <a:endParaRPr>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title"/>
          </p:nvPr>
        </p:nvSpPr>
        <p:spPr>
          <a:xfrm>
            <a:off x="0" y="1203852"/>
            <a:ext cx="9144000" cy="54054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ინიციატივები </a:t>
            </a:r>
            <a:br>
              <a:rPr lang="ka-GE" sz="2400"/>
            </a:br>
            <a:r>
              <a:rPr lang="ka-GE" sz="2400"/>
              <a:t>ტურიზმში</a:t>
            </a:r>
            <a:endParaRPr sz="2400"/>
          </a:p>
        </p:txBody>
      </p:sp>
      <p:sp>
        <p:nvSpPr>
          <p:cNvPr id="325" name="Google Shape;325;p19"/>
          <p:cNvSpPr txBox="1"/>
          <p:nvPr/>
        </p:nvSpPr>
        <p:spPr>
          <a:xfrm>
            <a:off x="431183" y="2074576"/>
            <a:ext cx="3457875" cy="540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მაქს. 3 რეალისტური მოკლევადიანი ინიციატივა</a:t>
            </a:r>
            <a:endParaRPr sz="1400" b="1">
              <a:solidFill>
                <a:schemeClr val="dk1"/>
              </a:solidFill>
              <a:latin typeface="Calibri"/>
              <a:ea typeface="Calibri"/>
              <a:cs typeface="Calibri"/>
              <a:sym typeface="Calibri"/>
            </a:endParaRPr>
          </a:p>
        </p:txBody>
      </p:sp>
      <p:sp>
        <p:nvSpPr>
          <p:cNvPr id="326" name="Google Shape;326;p19"/>
          <p:cNvSpPr txBox="1"/>
          <p:nvPr/>
        </p:nvSpPr>
        <p:spPr>
          <a:xfrm>
            <a:off x="4624890" y="2526650"/>
            <a:ext cx="3090000" cy="54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მაქს. 2 საშუალოვადიანი  ადგილობრივი ინიციატივა</a:t>
            </a:r>
            <a:endParaRPr sz="1400" b="1">
              <a:solidFill>
                <a:schemeClr val="dk1"/>
              </a:solidFill>
              <a:latin typeface="Calibri"/>
              <a:ea typeface="Calibri"/>
              <a:cs typeface="Calibri"/>
              <a:sym typeface="Calibri"/>
            </a:endParaRPr>
          </a:p>
        </p:txBody>
      </p:sp>
      <p:sp>
        <p:nvSpPr>
          <p:cNvPr id="327" name="Google Shape;327;p19"/>
          <p:cNvSpPr txBox="1"/>
          <p:nvPr/>
        </p:nvSpPr>
        <p:spPr>
          <a:xfrm>
            <a:off x="227978" y="2526658"/>
            <a:ext cx="4191724" cy="36225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1 - “Visit Senaki”</a:t>
            </a: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 </a:t>
            </a:r>
            <a:r>
              <a:rPr lang="ka-GE" sz="1100">
                <a:solidFill>
                  <a:schemeClr val="dk1"/>
                </a:solidFill>
                <a:latin typeface="Calibri"/>
                <a:ea typeface="Calibri"/>
                <a:cs typeface="Calibri"/>
                <a:sym typeface="Calibri"/>
              </a:rPr>
              <a:t>რას გულისხმობს:  ციფრული პლატფორმის შექმნა</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მუნიციპალიტეტის მერია, ტურიზმის სექტორში მოქმედი აქტორები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2 - “ისწავლე და განვითარდი”</a:t>
            </a:r>
            <a:endParaRPr b="1"/>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მეწარმეობის უნარ-ჩვევების განვითარება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მუნიციპალიტეტის მერია, სათემო განათლების ცენტრი</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 </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3 - ტურისტული საინფორმაციო პაკეტები</a:t>
            </a:r>
            <a:endParaRPr b="1"/>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ბროშურები, ტურისტული რუკები და მარშრუტების შექმნა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მუნიციპალიტეტის მერია, სათემო განათლების ცენტრი, ტურიზმის სექტორში მოქმედი აქტორები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328" name="Google Shape;328;p19"/>
          <p:cNvSpPr/>
          <p:nvPr/>
        </p:nvSpPr>
        <p:spPr>
          <a:xfrm>
            <a:off x="188538" y="1021575"/>
            <a:ext cx="3349723" cy="953728"/>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ka-GE" sz="1000" b="1">
                <a:solidFill>
                  <a:schemeClr val="lt1"/>
                </a:solidFill>
                <a:latin typeface="Calibri"/>
                <a:ea typeface="Calibri"/>
                <a:cs typeface="Calibri"/>
                <a:sym typeface="Calibri"/>
              </a:rPr>
              <a:t>კრიტერიუმი: </a:t>
            </a:r>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განხორიცლებადია ადგილობრივი ადამიანური და ფინანსური რესურსებით (სხვადასხვა აქტორის ჩართულობა, ცოდნა, ხარჯები) </a:t>
            </a:r>
            <a:endParaRPr sz="1000">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შესაძლებელია დაუყოვნებლივ დაწყება</a:t>
            </a:r>
            <a:endParaRPr sz="1000">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განხორციელებადი მაქს. 6 თვის ვადაში</a:t>
            </a:r>
            <a:endParaRPr sz="1000">
              <a:solidFill>
                <a:schemeClr val="lt1"/>
              </a:solidFill>
              <a:latin typeface="Calibri"/>
              <a:ea typeface="Calibri"/>
              <a:cs typeface="Calibri"/>
              <a:sym typeface="Calibri"/>
            </a:endParaRPr>
          </a:p>
        </p:txBody>
      </p:sp>
      <p:sp>
        <p:nvSpPr>
          <p:cNvPr id="329" name="Google Shape;329;p19"/>
          <p:cNvSpPr/>
          <p:nvPr/>
        </p:nvSpPr>
        <p:spPr>
          <a:xfrm>
            <a:off x="5550829" y="1021575"/>
            <a:ext cx="3480047" cy="103582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ka-GE" sz="1000" b="1">
                <a:solidFill>
                  <a:schemeClr val="lt1"/>
                </a:solidFill>
                <a:latin typeface="Calibri"/>
                <a:ea typeface="Calibri"/>
                <a:cs typeface="Calibri"/>
                <a:sym typeface="Calibri"/>
              </a:rPr>
              <a:t>კრიტერიუმები: </a:t>
            </a:r>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საჭიროებს დამატებით დაფინანსებას (ბიუჯეტიდან, დონორებისგან, მთავრობისგან, კერძო სექტორისგან)</a:t>
            </a:r>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საჭიროებს პროექტის მართვის ცოდნას და გარე გამოცდილებას</a:t>
            </a:r>
            <a:endParaRPr sz="1000">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შესაძლებელია განხორციელდეს 1-დან 2 წლის ვადაში</a:t>
            </a:r>
            <a:endParaRPr sz="1000">
              <a:solidFill>
                <a:schemeClr val="lt1"/>
              </a:solidFill>
              <a:latin typeface="Calibri"/>
              <a:ea typeface="Calibri"/>
              <a:cs typeface="Calibri"/>
              <a:sym typeface="Calibri"/>
            </a:endParaRPr>
          </a:p>
        </p:txBody>
      </p:sp>
      <p:sp>
        <p:nvSpPr>
          <p:cNvPr id="330" name="Google Shape;330;p19"/>
          <p:cNvSpPr txBox="1"/>
          <p:nvPr/>
        </p:nvSpPr>
        <p:spPr>
          <a:xfrm>
            <a:off x="4572000" y="3235410"/>
            <a:ext cx="4191600" cy="362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1 - “ტურიზმის საინფორმაციო ცენტრი”</a:t>
            </a:r>
            <a:endParaRPr b="1"/>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ტურიზმის სექტორში ინფორმაციის მიწოდება და პოპულარიზაცია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ვისთანერთად: მუნიციპალიტეტის მერია, ადგილობრივი ბიზნესები, ტურიზმის ეროვნული ადმინისტრაცია, დანიშნულების მართვის ორგანიზაცია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2 წელი</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161f6f6af70_2_0"/>
          <p:cNvSpPr txBox="1">
            <a:spLocks noGrp="1"/>
          </p:cNvSpPr>
          <p:nvPr>
            <p:ph type="title"/>
          </p:nvPr>
        </p:nvSpPr>
        <p:spPr>
          <a:xfrm>
            <a:off x="0" y="1017232"/>
            <a:ext cx="9144000" cy="54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პრეზენტაციის სტრუქტურა </a:t>
            </a:r>
            <a:endParaRPr sz="2400"/>
          </a:p>
        </p:txBody>
      </p:sp>
      <p:sp>
        <p:nvSpPr>
          <p:cNvPr id="114" name="Google Shape;114;g161f6f6af70_2_0"/>
          <p:cNvSpPr txBox="1">
            <a:spLocks noGrp="1"/>
          </p:cNvSpPr>
          <p:nvPr>
            <p:ph type="body" idx="1"/>
          </p:nvPr>
        </p:nvSpPr>
        <p:spPr>
          <a:xfrm>
            <a:off x="794526" y="1557774"/>
            <a:ext cx="6383700" cy="40749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sz="1800"/>
          </a:p>
          <a:p>
            <a:pPr marL="342900" lvl="0" indent="-368300" algn="l" rtl="0">
              <a:lnSpc>
                <a:spcPct val="150000"/>
              </a:lnSpc>
              <a:spcBef>
                <a:spcPts val="300"/>
              </a:spcBef>
              <a:spcAft>
                <a:spcPts val="0"/>
              </a:spcAft>
              <a:buClr>
                <a:schemeClr val="dk1"/>
              </a:buClr>
              <a:buSzPts val="1800"/>
              <a:buFont typeface="Calibri"/>
              <a:buAutoNum type="arabicPeriod"/>
            </a:pPr>
            <a:r>
              <a:rPr lang="ka-GE" sz="1800"/>
              <a:t>სენაკის ადგილობრივი ეკონომიკის დიაგნოსტიკა</a:t>
            </a:r>
            <a:endParaRPr sz="1800"/>
          </a:p>
          <a:p>
            <a:pPr marL="342900" lvl="0" indent="-368300" algn="l" rtl="0">
              <a:lnSpc>
                <a:spcPct val="150000"/>
              </a:lnSpc>
              <a:spcBef>
                <a:spcPts val="300"/>
              </a:spcBef>
              <a:spcAft>
                <a:spcPts val="0"/>
              </a:spcAft>
              <a:buClr>
                <a:schemeClr val="dk1"/>
              </a:buClr>
              <a:buSzPts val="1800"/>
              <a:buFont typeface="Calibri"/>
              <a:buAutoNum type="arabicPeriod"/>
            </a:pPr>
            <a:r>
              <a:rPr lang="ka-GE" sz="1800"/>
              <a:t>მოკლე და საშუალოვადიანი ინიციატივების განაცხადები </a:t>
            </a:r>
            <a:endParaRPr sz="1800"/>
          </a:p>
          <a:p>
            <a:pPr marL="342900" lvl="0" indent="-368300" algn="l" rtl="0">
              <a:lnSpc>
                <a:spcPct val="150000"/>
              </a:lnSpc>
              <a:spcBef>
                <a:spcPts val="300"/>
              </a:spcBef>
              <a:spcAft>
                <a:spcPts val="0"/>
              </a:spcAft>
              <a:buClr>
                <a:schemeClr val="dk1"/>
              </a:buClr>
              <a:buSzPts val="1800"/>
              <a:buFont typeface="Calibri"/>
              <a:buAutoNum type="arabicPeriod"/>
            </a:pPr>
            <a:r>
              <a:rPr lang="ka-GE" sz="1800"/>
              <a:t>მონაწილეების უკუკავშირი </a:t>
            </a:r>
            <a:endParaRPr sz="1800"/>
          </a:p>
          <a:p>
            <a:pPr marL="342900" lvl="0" indent="-368300" algn="l" rtl="0">
              <a:spcBef>
                <a:spcPts val="300"/>
              </a:spcBef>
              <a:spcAft>
                <a:spcPts val="0"/>
              </a:spcAft>
              <a:buClr>
                <a:schemeClr val="dk1"/>
              </a:buClr>
              <a:buSzPts val="1800"/>
              <a:buFont typeface="Calibri"/>
              <a:buAutoNum type="arabicPeriod"/>
            </a:pPr>
            <a:r>
              <a:rPr lang="ka-GE" sz="1800"/>
              <a:t>დაინტერესებული მხარეების მიერ კონკრეტული ინიციატივების განხორციელებაში მონაწილეობის შესაძლებლობები </a:t>
            </a:r>
            <a:endParaRPr sz="1800"/>
          </a:p>
          <a:p>
            <a:pPr marL="342900" lvl="0" indent="0" algn="l" rtl="0">
              <a:spcBef>
                <a:spcPts val="300"/>
              </a:spcBef>
              <a:spcAft>
                <a:spcPts val="0"/>
              </a:spcAft>
              <a:buNone/>
            </a:pPr>
            <a:endParaRPr sz="1800"/>
          </a:p>
          <a:p>
            <a:pPr marL="342900" lvl="0" indent="-368300" algn="l" rtl="0">
              <a:lnSpc>
                <a:spcPct val="150000"/>
              </a:lnSpc>
              <a:spcBef>
                <a:spcPts val="300"/>
              </a:spcBef>
              <a:spcAft>
                <a:spcPts val="0"/>
              </a:spcAft>
              <a:buClr>
                <a:schemeClr val="dk1"/>
              </a:buClr>
              <a:buSzPts val="1800"/>
              <a:buFont typeface="Calibri"/>
              <a:buAutoNum type="arabicPeriod"/>
            </a:pPr>
            <a:r>
              <a:rPr lang="ka-GE" sz="1800"/>
              <a:t>დახურვა</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5-Oct-22</a:t>
            </a:r>
            <a:endParaRPr/>
          </a:p>
        </p:txBody>
      </p:sp>
      <p:sp>
        <p:nvSpPr>
          <p:cNvPr id="336" name="Google Shape;336;p2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Local and Provincial Economic Development</a:t>
            </a:r>
            <a:endParaRPr/>
          </a:p>
        </p:txBody>
      </p:sp>
      <p:sp>
        <p:nvSpPr>
          <p:cNvPr id="337" name="Google Shape;337;p2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Page </a:t>
            </a:r>
            <a:fld id="{00000000-1234-1234-1234-123412341234}" type="slidenum">
              <a:rPr lang="ka-GE"/>
              <a:t>20</a:t>
            </a:fld>
            <a:endParaRPr/>
          </a:p>
        </p:txBody>
      </p:sp>
      <p:sp>
        <p:nvSpPr>
          <p:cNvPr id="338" name="Google Shape;338;p20"/>
          <p:cNvSpPr txBox="1"/>
          <p:nvPr/>
        </p:nvSpPr>
        <p:spPr>
          <a:xfrm>
            <a:off x="442352" y="1046667"/>
            <a:ext cx="8560833" cy="540544"/>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2400"/>
              <a:buFont typeface="Calibri"/>
              <a:buNone/>
            </a:pPr>
            <a:r>
              <a:rPr lang="ka-GE" sz="2400">
                <a:solidFill>
                  <a:schemeClr val="dk1"/>
                </a:solidFill>
                <a:latin typeface="Calibri"/>
                <a:ea typeface="Calibri"/>
                <a:cs typeface="Calibri"/>
                <a:sym typeface="Calibri"/>
              </a:rPr>
              <a:t>სოფლის მეურნეობა და გადამამუშავებელი სექტორი </a:t>
            </a:r>
            <a:endParaRPr sz="2400">
              <a:solidFill>
                <a:schemeClr val="dk1"/>
              </a:solidFill>
              <a:latin typeface="Calibri"/>
              <a:ea typeface="Calibri"/>
              <a:cs typeface="Calibri"/>
              <a:sym typeface="Calibri"/>
            </a:endParaRPr>
          </a:p>
        </p:txBody>
      </p:sp>
      <p:pic>
        <p:nvPicPr>
          <p:cNvPr id="339" name="Google Shape;339;p20"/>
          <p:cNvPicPr preferRelativeResize="0"/>
          <p:nvPr/>
        </p:nvPicPr>
        <p:blipFill>
          <a:blip r:embed="rId3">
            <a:alphaModFix/>
          </a:blip>
          <a:stretch>
            <a:fillRect/>
          </a:stretch>
        </p:blipFill>
        <p:spPr>
          <a:xfrm>
            <a:off x="6673025" y="1587200"/>
            <a:ext cx="1860099" cy="2556176"/>
          </a:xfrm>
          <a:prstGeom prst="rect">
            <a:avLst/>
          </a:prstGeom>
          <a:noFill/>
          <a:ln>
            <a:noFill/>
          </a:ln>
        </p:spPr>
      </p:pic>
      <p:pic>
        <p:nvPicPr>
          <p:cNvPr id="340" name="Google Shape;340;p20"/>
          <p:cNvPicPr preferRelativeResize="0"/>
          <p:nvPr/>
        </p:nvPicPr>
        <p:blipFill>
          <a:blip r:embed="rId4">
            <a:alphaModFix/>
          </a:blip>
          <a:stretch>
            <a:fillRect/>
          </a:stretch>
        </p:blipFill>
        <p:spPr>
          <a:xfrm>
            <a:off x="209542" y="2020592"/>
            <a:ext cx="1966258" cy="1689400"/>
          </a:xfrm>
          <a:prstGeom prst="rect">
            <a:avLst/>
          </a:prstGeom>
          <a:noFill/>
          <a:ln>
            <a:noFill/>
          </a:ln>
        </p:spPr>
      </p:pic>
      <p:pic>
        <p:nvPicPr>
          <p:cNvPr id="341" name="Google Shape;341;p20"/>
          <p:cNvPicPr preferRelativeResize="0"/>
          <p:nvPr/>
        </p:nvPicPr>
        <p:blipFill>
          <a:blip r:embed="rId5">
            <a:alphaModFix/>
          </a:blip>
          <a:stretch>
            <a:fillRect/>
          </a:stretch>
        </p:blipFill>
        <p:spPr>
          <a:xfrm>
            <a:off x="2910550" y="1696974"/>
            <a:ext cx="2266252" cy="2446400"/>
          </a:xfrm>
          <a:prstGeom prst="rect">
            <a:avLst/>
          </a:prstGeom>
          <a:noFill/>
          <a:ln>
            <a:noFill/>
          </a:ln>
        </p:spPr>
      </p:pic>
      <p:pic>
        <p:nvPicPr>
          <p:cNvPr id="342" name="Google Shape;342;p20"/>
          <p:cNvPicPr preferRelativeResize="0"/>
          <p:nvPr/>
        </p:nvPicPr>
        <p:blipFill>
          <a:blip r:embed="rId6">
            <a:alphaModFix/>
          </a:blip>
          <a:stretch>
            <a:fillRect/>
          </a:stretch>
        </p:blipFill>
        <p:spPr>
          <a:xfrm>
            <a:off x="152400" y="4143375"/>
            <a:ext cx="8839200" cy="1754659"/>
          </a:xfrm>
          <a:prstGeom prst="rect">
            <a:avLst/>
          </a:prstGeom>
          <a:noFill/>
          <a:ln>
            <a:noFill/>
          </a:ln>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1621c6cea8f_1_0"/>
          <p:cNvSpPr txBox="1">
            <a:spLocks noGrp="1"/>
          </p:cNvSpPr>
          <p:nvPr>
            <p:ph type="title"/>
          </p:nvPr>
        </p:nvSpPr>
        <p:spPr>
          <a:xfrm>
            <a:off x="0" y="985995"/>
            <a:ext cx="9144000" cy="5406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სექტორში არსებული ძირითადი ურთიერთკავშირის ვიზუალიზაცია</a:t>
            </a:r>
            <a:endParaRPr sz="2400"/>
          </a:p>
        </p:txBody>
      </p:sp>
      <p:sp>
        <p:nvSpPr>
          <p:cNvPr id="348" name="Google Shape;348;g1621c6cea8f_1_0"/>
          <p:cNvSpPr txBox="1"/>
          <p:nvPr/>
        </p:nvSpPr>
        <p:spPr>
          <a:xfrm>
            <a:off x="227977" y="2249422"/>
            <a:ext cx="4509600" cy="36225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განსაზღვრეთ სექტორში არსებული ჯაჭვური სტრუქტურები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მიუდექით შემოქმედებითად და ვიზუალურად წარმოიდგინეთ როგორ უკავშირდება ერთმანეთს ქვე-სექტორები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მაგალითი: </a:t>
            </a:r>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pic>
        <p:nvPicPr>
          <p:cNvPr id="349" name="Google Shape;349;g1621c6cea8f_1_0"/>
          <p:cNvPicPr preferRelativeResize="0"/>
          <p:nvPr/>
        </p:nvPicPr>
        <p:blipFill>
          <a:blip r:embed="rId3">
            <a:alphaModFix/>
          </a:blip>
          <a:stretch>
            <a:fillRect/>
          </a:stretch>
        </p:blipFill>
        <p:spPr>
          <a:xfrm>
            <a:off x="113988" y="2204021"/>
            <a:ext cx="8916024" cy="3713305"/>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2"/>
          <p:cNvSpPr txBox="1">
            <a:spLocks noGrp="1"/>
          </p:cNvSpPr>
          <p:nvPr>
            <p:ph type="title"/>
          </p:nvPr>
        </p:nvSpPr>
        <p:spPr>
          <a:xfrm>
            <a:off x="0" y="985995"/>
            <a:ext cx="9144000" cy="54054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კონკურენტული უპირატესობები და &amp; სუსტი მხარეები სოფლის მეურნეობაში</a:t>
            </a:r>
            <a:endParaRPr sz="2400"/>
          </a:p>
        </p:txBody>
      </p:sp>
      <p:sp>
        <p:nvSpPr>
          <p:cNvPr id="355" name="Google Shape;355;p22"/>
          <p:cNvSpPr txBox="1"/>
          <p:nvPr/>
        </p:nvSpPr>
        <p:spPr>
          <a:xfrm>
            <a:off x="403314" y="1640735"/>
            <a:ext cx="2027100" cy="54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ძლიერი მხარეები და პოტენციალი</a:t>
            </a:r>
            <a:endParaRPr sz="1400" b="1">
              <a:solidFill>
                <a:schemeClr val="dk1"/>
              </a:solidFill>
              <a:latin typeface="Calibri"/>
              <a:ea typeface="Calibri"/>
              <a:cs typeface="Calibri"/>
              <a:sym typeface="Calibri"/>
            </a:endParaRPr>
          </a:p>
        </p:txBody>
      </p:sp>
      <p:sp>
        <p:nvSpPr>
          <p:cNvPr id="356" name="Google Shape;356;p22"/>
          <p:cNvSpPr txBox="1"/>
          <p:nvPr/>
        </p:nvSpPr>
        <p:spPr>
          <a:xfrm>
            <a:off x="4508400" y="2181325"/>
            <a:ext cx="4635600" cy="48231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100"/>
              <a:buChar char="•"/>
            </a:pPr>
            <a:r>
              <a:rPr lang="ka-GE" sz="1100">
                <a:solidFill>
                  <a:schemeClr val="dk1"/>
                </a:solidFill>
              </a:rPr>
              <a:t>გართულებულია ლიცენზირებისა და ნებართვის მოპოვების პროცედურები როგორც ადგილობრივი, ასევე ცენტრალური ხელისუფლებისგან </a:t>
            </a:r>
            <a:endParaRPr sz="1100"/>
          </a:p>
          <a:p>
            <a:pPr marL="171450" marR="0" lvl="0" indent="-171450" algn="l" rtl="0">
              <a:spcBef>
                <a:spcPts val="220"/>
              </a:spcBef>
              <a:spcAft>
                <a:spcPts val="0"/>
              </a:spcAft>
              <a:buClr>
                <a:schemeClr val="dk1"/>
              </a:buClr>
              <a:buSzPts val="1100"/>
              <a:buChar char="•"/>
            </a:pPr>
            <a:r>
              <a:rPr lang="ka-GE" sz="1100"/>
              <a:t>პროდუქციის ხარისხის გაუმჯობესება/მართვასთან დაკავშირებული სავალდებულო პროგრამების/რეგულაციების განხორციელება რთულია</a:t>
            </a:r>
            <a:endParaRPr sz="1100"/>
          </a:p>
          <a:p>
            <a:pPr marL="171450" marR="0" lvl="0" indent="-171450" algn="l" rtl="0">
              <a:spcBef>
                <a:spcPts val="220"/>
              </a:spcBef>
              <a:spcAft>
                <a:spcPts val="0"/>
              </a:spcAft>
              <a:buClr>
                <a:schemeClr val="dk1"/>
              </a:buClr>
              <a:buSzPts val="1100"/>
              <a:buChar char="•"/>
            </a:pPr>
            <a:r>
              <a:rPr lang="ka-GE" sz="1100"/>
              <a:t>არ არსებობს, ან მწირია ტექნოლოგიური ცოდნა სხვადასხვა მიმართულებით (გადამამუშავებელ და პირველად წარმოებაში) </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არ არსებობს არგუმენტირებული დასაბუთება სახელმწიფო პროგრამებში წარუმატებლობის შემთხვევაში </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კვალიფიციური მუშახელის ნაკლებობა </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ტექნიკა, მანქანა-დანადგარები ძვირი და ხელმიუწვდომელია </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ცენტრალურ დონეზე მოქმედი ფერმერთა ასოციაციები ჩაკეტილია, გაწევრიანება რთულია და ბევრ ბიუროკრატიასთან არის დაკავშირებული </a:t>
            </a:r>
            <a:endParaRPr sz="1100">
              <a:solidFill>
                <a:schemeClr val="dk1"/>
              </a:solidFill>
            </a:endParaRPr>
          </a:p>
          <a:p>
            <a:pPr marL="171450" marR="0" lvl="0" indent="-171450" algn="l" rtl="0">
              <a:spcBef>
                <a:spcPts val="220"/>
              </a:spcBef>
              <a:spcAft>
                <a:spcPts val="0"/>
              </a:spcAft>
              <a:buClr>
                <a:schemeClr val="dk1"/>
              </a:buClr>
              <a:buSzPts val="1100"/>
              <a:buChar char="•"/>
            </a:pPr>
            <a:r>
              <a:rPr lang="ka-GE" sz="1100">
                <a:solidFill>
                  <a:schemeClr val="dk1"/>
                </a:solidFill>
              </a:rPr>
              <a:t>თითქმის არ არსებობს თვითორგანიზების პრაქტიკა/გამოცდილება </a:t>
            </a:r>
            <a:endParaRPr sz="1100">
              <a:solidFill>
                <a:schemeClr val="dk1"/>
              </a:solidFill>
            </a:endParaRPr>
          </a:p>
          <a:p>
            <a:pPr marL="171450" marR="0" lvl="0" indent="-171450" algn="l" rtl="0">
              <a:spcBef>
                <a:spcPts val="220"/>
              </a:spcBef>
              <a:spcAft>
                <a:spcPts val="0"/>
              </a:spcAft>
              <a:buClr>
                <a:schemeClr val="dk1"/>
              </a:buClr>
              <a:buSzPts val="1100"/>
              <a:buChar char="•"/>
            </a:pPr>
            <a:r>
              <a:rPr lang="ka-GE" sz="1100">
                <a:solidFill>
                  <a:schemeClr val="dk1"/>
                </a:solidFill>
              </a:rPr>
              <a:t>კოოპერატივების მექანიზმი ხარვეზიანია და არ პასუხობს ადგილზე არსბულ საჭიროებებს (პროგრამებზეა მორგებული)</a:t>
            </a:r>
            <a:endParaRPr sz="1100">
              <a:solidFill>
                <a:schemeClr val="dk1"/>
              </a:solidFill>
            </a:endParaRPr>
          </a:p>
          <a:p>
            <a:pPr marL="171450" marR="0" lvl="0" indent="-171450" algn="l" rtl="0">
              <a:spcBef>
                <a:spcPts val="220"/>
              </a:spcBef>
              <a:spcAft>
                <a:spcPts val="0"/>
              </a:spcAft>
              <a:buClr>
                <a:schemeClr val="dk1"/>
              </a:buClr>
              <a:buSzPts val="1100"/>
              <a:buChar char="•"/>
            </a:pPr>
            <a:r>
              <a:rPr lang="ka-GE" sz="1100">
                <a:solidFill>
                  <a:schemeClr val="dk1"/>
                </a:solidFill>
              </a:rPr>
              <a:t>არასაკმარისი კომუნიკაციაა ადგილობრივ ხელისუფლებასა და </a:t>
            </a:r>
            <a:endParaRPr sz="1100">
              <a:solidFill>
                <a:schemeClr val="dk1"/>
              </a:solidFill>
            </a:endParaRPr>
          </a:p>
          <a:p>
            <a:pPr marL="171450" marR="0" lvl="0" indent="-101600" algn="l" rtl="0">
              <a:spcBef>
                <a:spcPts val="220"/>
              </a:spcBef>
              <a:spcAft>
                <a:spcPts val="0"/>
              </a:spcAft>
              <a:buClr>
                <a:schemeClr val="dk1"/>
              </a:buClr>
              <a:buSzPts val="1100"/>
              <a:buFont typeface="Arial"/>
              <a:buNone/>
            </a:pPr>
            <a:r>
              <a:rPr lang="ka-GE" sz="1100">
                <a:solidFill>
                  <a:schemeClr val="dk1"/>
                </a:solidFill>
              </a:rPr>
              <a:t>   ბიზნეს სექტორს შორის </a:t>
            </a:r>
            <a:endParaRPr sz="1100">
              <a:solidFill>
                <a:schemeClr val="dk1"/>
              </a:solidFill>
            </a:endParaRPr>
          </a:p>
        </p:txBody>
      </p:sp>
      <p:sp>
        <p:nvSpPr>
          <p:cNvPr id="357" name="Google Shape;357;p22"/>
          <p:cNvSpPr txBox="1"/>
          <p:nvPr/>
        </p:nvSpPr>
        <p:spPr>
          <a:xfrm>
            <a:off x="4630563" y="1640693"/>
            <a:ext cx="2286300" cy="54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ძირითადი გამოწვევები და ნაკლოვანებები </a:t>
            </a:r>
            <a:endParaRPr sz="1400" b="1">
              <a:solidFill>
                <a:schemeClr val="dk1"/>
              </a:solidFill>
              <a:latin typeface="Calibri"/>
              <a:ea typeface="Calibri"/>
              <a:cs typeface="Calibri"/>
              <a:sym typeface="Calibri"/>
            </a:endParaRPr>
          </a:p>
        </p:txBody>
      </p:sp>
      <p:sp>
        <p:nvSpPr>
          <p:cNvPr id="358" name="Google Shape;358;p22"/>
          <p:cNvSpPr txBox="1"/>
          <p:nvPr/>
        </p:nvSpPr>
        <p:spPr>
          <a:xfrm>
            <a:off x="227975" y="2181325"/>
            <a:ext cx="4191600" cy="38169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100"/>
              <a:buChar char="•"/>
            </a:pPr>
            <a:r>
              <a:rPr lang="ka-GE" sz="1100">
                <a:solidFill>
                  <a:schemeClr val="dk1"/>
                </a:solidFill>
              </a:rPr>
              <a:t>დანერგილია პროგრამები, რომლებიც ხელს უწყობს პროდუქციის ხარისხის გაუმჯობესებას</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პროდუქციის ხარისხი გაზრდილია (მზარდი დინამიკა)</a:t>
            </a:r>
            <a:endParaRPr sz="1100">
              <a:solidFill>
                <a:schemeClr val="dk1"/>
              </a:solidFill>
            </a:endParaRPr>
          </a:p>
          <a:p>
            <a:pPr marL="171450" marR="0" lvl="0" indent="-171450" algn="l" rtl="0">
              <a:spcBef>
                <a:spcPts val="220"/>
              </a:spcBef>
              <a:spcAft>
                <a:spcPts val="0"/>
              </a:spcAft>
              <a:buClr>
                <a:schemeClr val="dk1"/>
              </a:buClr>
              <a:buSzPts val="1100"/>
              <a:buChar char="•"/>
            </a:pPr>
            <a:r>
              <a:rPr lang="ka-GE" sz="1100">
                <a:solidFill>
                  <a:schemeClr val="dk1"/>
                </a:solidFill>
              </a:rPr>
              <a:t>ნიადაგი იძლევა სოფლის მეურნეობის მრავალფეროვანი პროდუქციის წარმოების საშუალებას </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არსებობს ექსპორტის შესაძლებობა</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მუნიციპალიტეტში არიან გამოცდილი ფერმერები </a:t>
            </a:r>
            <a:endParaRPr sz="1100"/>
          </a:p>
          <a:p>
            <a:pPr marL="171450" marR="0" lvl="0" indent="-171450" algn="l" rtl="0">
              <a:spcBef>
                <a:spcPts val="220"/>
              </a:spcBef>
              <a:spcAft>
                <a:spcPts val="0"/>
              </a:spcAft>
              <a:buClr>
                <a:schemeClr val="dk1"/>
              </a:buClr>
              <a:buSzPts val="1100"/>
              <a:buChar char="•"/>
            </a:pPr>
            <a:r>
              <a:rPr lang="ka-GE" sz="1100">
                <a:solidFill>
                  <a:schemeClr val="dk1"/>
                </a:solidFill>
              </a:rPr>
              <a:t>არსებობს გარკვეული კომუნიკაცია ცენტრლაურ ხელისუფლებასთან  (მაგ. ცხელი ხაზი გადაუდებელ შემთხვევებში) </a:t>
            </a:r>
            <a:endParaRPr sz="1100">
              <a:solidFill>
                <a:schemeClr val="dk1"/>
              </a:solidFill>
            </a:endParaRPr>
          </a:p>
          <a:p>
            <a:pPr marL="171450" marR="0" lvl="0" indent="-171450" algn="l" rtl="0">
              <a:spcBef>
                <a:spcPts val="220"/>
              </a:spcBef>
              <a:spcAft>
                <a:spcPts val="0"/>
              </a:spcAft>
              <a:buClr>
                <a:schemeClr val="dk1"/>
              </a:buClr>
              <a:buSzPts val="1100"/>
              <a:buChar char="•"/>
            </a:pPr>
            <a:r>
              <a:rPr lang="ka-GE" sz="1100">
                <a:solidFill>
                  <a:schemeClr val="dk1"/>
                </a:solidFill>
              </a:rPr>
              <a:t>ფუნქციონირებს პროფესიული სასწავლებელი გამოცდილი და კვალიფიციური კადრებით </a:t>
            </a:r>
            <a:endParaRPr sz="1100">
              <a:solidFill>
                <a:schemeClr val="dk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3"/>
          <p:cNvSpPr txBox="1">
            <a:spLocks noGrp="1"/>
          </p:cNvSpPr>
          <p:nvPr>
            <p:ph type="title"/>
          </p:nvPr>
        </p:nvSpPr>
        <p:spPr>
          <a:xfrm>
            <a:off x="87744" y="1490016"/>
            <a:ext cx="9144000" cy="540544"/>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კონკურენტობასთან დაკავშირებული ძირითადი პრობლემები სოფლის მეურნეობაში, რომლებიც შესაძლებელია გადაიჭრას მოკლევადიანი, ხელშესახები შედეგის მომტანი ინიციატივებით</a:t>
            </a:r>
            <a:br>
              <a:rPr lang="ka-GE" sz="2400"/>
            </a:br>
            <a:endParaRPr sz="2400"/>
          </a:p>
        </p:txBody>
      </p:sp>
      <p:sp>
        <p:nvSpPr>
          <p:cNvPr id="364" name="Google Shape;364;p23"/>
          <p:cNvSpPr/>
          <p:nvPr/>
        </p:nvSpPr>
        <p:spPr>
          <a:xfrm>
            <a:off x="495750" y="2154625"/>
            <a:ext cx="2709300" cy="13551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sz="1200"/>
              <a:t>დიალოგის პრობლემის არსებობა </a:t>
            </a:r>
            <a:endParaRPr sz="1200"/>
          </a:p>
        </p:txBody>
      </p:sp>
      <p:sp>
        <p:nvSpPr>
          <p:cNvPr id="365" name="Google Shape;365;p23"/>
          <p:cNvSpPr/>
          <p:nvPr/>
        </p:nvSpPr>
        <p:spPr>
          <a:xfrm>
            <a:off x="3459025" y="2300300"/>
            <a:ext cx="2401500" cy="10248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sz="1000"/>
              <a:t>პროდუქციის ხარისხის დაცვის სირთულე ლაბორატორიის სიძვირის და სიშორის გამო</a:t>
            </a:r>
            <a:endParaRPr sz="1000"/>
          </a:p>
        </p:txBody>
      </p:sp>
      <p:sp>
        <p:nvSpPr>
          <p:cNvPr id="366" name="Google Shape;366;p23"/>
          <p:cNvSpPr/>
          <p:nvPr/>
        </p:nvSpPr>
        <p:spPr>
          <a:xfrm>
            <a:off x="5990450" y="2087950"/>
            <a:ext cx="3073800" cy="17454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ka-GE" sz="1200"/>
              <a:t>სოფლის მეურნეობის პროდუქციის გადამუშავების სირთულე ინვესტიციების ნაკლებობის და კერძო გადამამუშავებელი ცენტრების ნაკლებობის გამო</a:t>
            </a:r>
            <a:endParaRPr sz="1200"/>
          </a:p>
        </p:txBody>
      </p:sp>
      <p:sp>
        <p:nvSpPr>
          <p:cNvPr id="367" name="Google Shape;367;p23"/>
          <p:cNvSpPr/>
          <p:nvPr/>
        </p:nvSpPr>
        <p:spPr>
          <a:xfrm>
            <a:off x="796825" y="4230250"/>
            <a:ext cx="2276400" cy="9657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endParaRPr sz="120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ka-GE" sz="1200">
                <a:solidFill>
                  <a:schemeClr val="lt1"/>
                </a:solidFill>
                <a:latin typeface="Calibri"/>
                <a:ea typeface="Calibri"/>
                <a:cs typeface="Calibri"/>
                <a:sym typeface="Calibri"/>
              </a:rPr>
              <a:t>დიალოგის პლატფორმის  შექმნა კერძო-საჯარო სექტორებს შორის</a:t>
            </a:r>
            <a:endParaRPr sz="800">
              <a:solidFill>
                <a:schemeClr val="dk1"/>
              </a:solidFill>
            </a:endParaRPr>
          </a:p>
          <a:p>
            <a:pPr marL="0" marR="0" lvl="0" indent="0" algn="ctr" rtl="0">
              <a:spcBef>
                <a:spcPts val="0"/>
              </a:spcBef>
              <a:spcAft>
                <a:spcPts val="0"/>
              </a:spcAft>
              <a:buNone/>
            </a:pPr>
            <a:endParaRPr sz="1100">
              <a:solidFill>
                <a:schemeClr val="lt1"/>
              </a:solidFill>
              <a:latin typeface="Calibri"/>
              <a:ea typeface="Calibri"/>
              <a:cs typeface="Calibri"/>
              <a:sym typeface="Calibri"/>
            </a:endParaRPr>
          </a:p>
        </p:txBody>
      </p:sp>
      <p:cxnSp>
        <p:nvCxnSpPr>
          <p:cNvPr id="368" name="Google Shape;368;p23"/>
          <p:cNvCxnSpPr/>
          <p:nvPr/>
        </p:nvCxnSpPr>
        <p:spPr>
          <a:xfrm>
            <a:off x="1935019" y="3509818"/>
            <a:ext cx="0" cy="72043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69" name="Google Shape;369;p23"/>
          <p:cNvCxnSpPr/>
          <p:nvPr/>
        </p:nvCxnSpPr>
        <p:spPr>
          <a:xfrm>
            <a:off x="4659745" y="3509817"/>
            <a:ext cx="0" cy="720437"/>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70" name="Google Shape;370;p23"/>
          <p:cNvCxnSpPr/>
          <p:nvPr/>
        </p:nvCxnSpPr>
        <p:spPr>
          <a:xfrm>
            <a:off x="7384471" y="3609700"/>
            <a:ext cx="0" cy="7203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371" name="Google Shape;371;p23"/>
          <p:cNvSpPr/>
          <p:nvPr/>
        </p:nvSpPr>
        <p:spPr>
          <a:xfrm>
            <a:off x="3700436" y="4239727"/>
            <a:ext cx="2027400" cy="7851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ka-GE" sz="1300">
                <a:solidFill>
                  <a:schemeClr val="lt1"/>
                </a:solidFill>
                <a:latin typeface="Calibri"/>
                <a:ea typeface="Calibri"/>
                <a:cs typeface="Calibri"/>
                <a:sym typeface="Calibri"/>
              </a:rPr>
              <a:t>სოფლის მეურნეობაში ლაბორატორიის შექმნა</a:t>
            </a:r>
            <a:endParaRPr sz="900">
              <a:solidFill>
                <a:schemeClr val="dk1"/>
              </a:solidFill>
            </a:endParaRPr>
          </a:p>
        </p:txBody>
      </p:sp>
      <p:sp>
        <p:nvSpPr>
          <p:cNvPr id="372" name="Google Shape;372;p23"/>
          <p:cNvSpPr/>
          <p:nvPr/>
        </p:nvSpPr>
        <p:spPr>
          <a:xfrm>
            <a:off x="6427925" y="4329999"/>
            <a:ext cx="2027400" cy="1024800"/>
          </a:xfrm>
          <a:prstGeom prst="ellipse">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ka-GE" sz="1100">
                <a:solidFill>
                  <a:schemeClr val="lt1"/>
                </a:solidFill>
                <a:latin typeface="Calibri"/>
                <a:ea typeface="Calibri"/>
                <a:cs typeface="Calibri"/>
                <a:sym typeface="Calibri"/>
              </a:rPr>
              <a:t>სოფლის მეურნეობის პროდუქტების </a:t>
            </a:r>
            <a:endParaRPr sz="110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ka-GE" sz="1100">
                <a:solidFill>
                  <a:schemeClr val="lt1"/>
                </a:solidFill>
                <a:latin typeface="Calibri"/>
                <a:ea typeface="Calibri"/>
                <a:cs typeface="Calibri"/>
                <a:sym typeface="Calibri"/>
              </a:rPr>
              <a:t>გადამამუშავებელი ცენტრის შექმნა</a:t>
            </a:r>
            <a:r>
              <a:rPr lang="ka-GE" sz="1800">
                <a:solidFill>
                  <a:schemeClr val="lt1"/>
                </a:solidFill>
                <a:latin typeface="Calibri"/>
                <a:ea typeface="Calibri"/>
                <a:cs typeface="Calibri"/>
                <a:sym typeface="Calibri"/>
              </a:rPr>
              <a:t> </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4"/>
          <p:cNvSpPr txBox="1">
            <a:spLocks noGrp="1"/>
          </p:cNvSpPr>
          <p:nvPr>
            <p:ph type="title"/>
          </p:nvPr>
        </p:nvSpPr>
        <p:spPr>
          <a:xfrm>
            <a:off x="0" y="1021525"/>
            <a:ext cx="9144000" cy="10359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400"/>
              <a:t>ინიციატივები </a:t>
            </a:r>
            <a:br>
              <a:rPr lang="ka-GE" sz="2400"/>
            </a:br>
            <a:r>
              <a:rPr lang="ka-GE" sz="2400"/>
              <a:t>სოფლის </a:t>
            </a:r>
            <a:endParaRPr sz="2400"/>
          </a:p>
          <a:p>
            <a:pPr marL="0" lvl="0" indent="0" algn="ctr" rtl="0">
              <a:spcBef>
                <a:spcPts val="0"/>
              </a:spcBef>
              <a:spcAft>
                <a:spcPts val="0"/>
              </a:spcAft>
              <a:buClr>
                <a:schemeClr val="dk1"/>
              </a:buClr>
              <a:buSzPct val="100000"/>
              <a:buFont typeface="Calibri"/>
              <a:buNone/>
            </a:pPr>
            <a:r>
              <a:rPr lang="ka-GE" sz="2400"/>
              <a:t>მეურნეობაში</a:t>
            </a:r>
            <a:endParaRPr sz="2400"/>
          </a:p>
        </p:txBody>
      </p:sp>
      <p:sp>
        <p:nvSpPr>
          <p:cNvPr id="378" name="Google Shape;378;p24"/>
          <p:cNvSpPr txBox="1"/>
          <p:nvPr/>
        </p:nvSpPr>
        <p:spPr>
          <a:xfrm>
            <a:off x="431183" y="2074576"/>
            <a:ext cx="3457875" cy="540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მაქს. 3 რეალისტური მოკლევადიანი ინიციატივა</a:t>
            </a:r>
            <a:endParaRPr sz="1400" b="1">
              <a:solidFill>
                <a:schemeClr val="dk1"/>
              </a:solidFill>
              <a:latin typeface="Calibri"/>
              <a:ea typeface="Calibri"/>
              <a:cs typeface="Calibri"/>
              <a:sym typeface="Calibri"/>
            </a:endParaRPr>
          </a:p>
        </p:txBody>
      </p:sp>
      <p:sp>
        <p:nvSpPr>
          <p:cNvPr id="379" name="Google Shape;379;p24"/>
          <p:cNvSpPr txBox="1"/>
          <p:nvPr/>
        </p:nvSpPr>
        <p:spPr>
          <a:xfrm>
            <a:off x="4589290" y="2057400"/>
            <a:ext cx="3089894" cy="54054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400"/>
              <a:buFont typeface="Arial"/>
              <a:buNone/>
            </a:pPr>
            <a:r>
              <a:rPr lang="ka-GE" sz="1400" b="1">
                <a:solidFill>
                  <a:schemeClr val="dk1"/>
                </a:solidFill>
                <a:latin typeface="Calibri"/>
                <a:ea typeface="Calibri"/>
                <a:cs typeface="Calibri"/>
                <a:sym typeface="Calibri"/>
              </a:rPr>
              <a:t>მაქს. 2 საშუალოვადიანი  ადგილობრივი ინიციატივა</a:t>
            </a:r>
            <a:endParaRPr sz="1400" b="1">
              <a:solidFill>
                <a:schemeClr val="dk1"/>
              </a:solidFill>
              <a:latin typeface="Calibri"/>
              <a:ea typeface="Calibri"/>
              <a:cs typeface="Calibri"/>
              <a:sym typeface="Calibri"/>
            </a:endParaRPr>
          </a:p>
        </p:txBody>
      </p:sp>
      <p:sp>
        <p:nvSpPr>
          <p:cNvPr id="380" name="Google Shape;380;p24"/>
          <p:cNvSpPr txBox="1"/>
          <p:nvPr/>
        </p:nvSpPr>
        <p:spPr>
          <a:xfrm>
            <a:off x="227975" y="2526649"/>
            <a:ext cx="4191600" cy="4159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1 - “ჭკვიანი ფერმერი”</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მეწარმეობის უნარების განვითარება, ხარისხის სტანდარტების ცოდნა (ჰასპი, Global Gap)</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სურსათის უვნებლობის სააგენტო, საინფორმაციო-საკონსულტაციო ცენტრი, სათემო განათლების ცენტრი, პროფესიული კოლეჯი</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2 ონლაინ პლატფორმა - “სოფლის ნობათი”</a:t>
            </a:r>
            <a:endParaRPr sz="1100" b="1">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a:solidFill>
                  <a:schemeClr val="dk1"/>
                </a:solidFill>
                <a:latin typeface="Calibri"/>
                <a:ea typeface="Calibri"/>
                <a:cs typeface="Calibri"/>
                <a:sym typeface="Calibri"/>
              </a:rPr>
              <a:t>რას გულისხმობს: სოფლის მეურნეობის პროდუქტების გაყიდვა-პოპულარიზაცია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მუნიციპალიტეტის მერია, ადგილობრივი ფერმერები და მეწარმეები, კერძო სექტორი</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3 - კერძო და საჯარო დიალოგის მხარდაჭერა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დიალოგის ორგანიზება და სექტორში არსებული პრობლემების იდენტიფიცირება.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ფერმერთა ასოციაცია, ცენტრალური და ადგილობრივი ხელისუფლება, სექტორის წარმომადგენლები</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381" name="Google Shape;381;p24"/>
          <p:cNvSpPr/>
          <p:nvPr/>
        </p:nvSpPr>
        <p:spPr>
          <a:xfrm>
            <a:off x="188538" y="1021575"/>
            <a:ext cx="3349723" cy="953728"/>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ka-GE" sz="1000" b="1">
                <a:solidFill>
                  <a:schemeClr val="lt1"/>
                </a:solidFill>
                <a:latin typeface="Calibri"/>
                <a:ea typeface="Calibri"/>
                <a:cs typeface="Calibri"/>
                <a:sym typeface="Calibri"/>
              </a:rPr>
              <a:t>კრიტერიუმი: </a:t>
            </a:r>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განხორციელებადია ადგილობრივი ადამიანური და ფინანსური რესურსებით (სხვადასხვა აქტორის ჩართულობა, ცოდნა, ხარჯები) </a:t>
            </a:r>
            <a:endParaRPr sz="1000">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შესაძლებელია დაუყოვნებლივ დაწყება</a:t>
            </a:r>
            <a:endParaRPr sz="1000">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განხორციელებადი მაქს. 6 თვის ვადაში</a:t>
            </a:r>
            <a:endParaRPr sz="1000">
              <a:solidFill>
                <a:schemeClr val="lt1"/>
              </a:solidFill>
              <a:latin typeface="Calibri"/>
              <a:ea typeface="Calibri"/>
              <a:cs typeface="Calibri"/>
              <a:sym typeface="Calibri"/>
            </a:endParaRPr>
          </a:p>
        </p:txBody>
      </p:sp>
      <p:sp>
        <p:nvSpPr>
          <p:cNvPr id="382" name="Google Shape;382;p24"/>
          <p:cNvSpPr/>
          <p:nvPr/>
        </p:nvSpPr>
        <p:spPr>
          <a:xfrm>
            <a:off x="5550829" y="1021575"/>
            <a:ext cx="3480047" cy="103582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ka-GE" sz="1000" b="1">
                <a:solidFill>
                  <a:schemeClr val="lt1"/>
                </a:solidFill>
                <a:latin typeface="Calibri"/>
                <a:ea typeface="Calibri"/>
                <a:cs typeface="Calibri"/>
                <a:sym typeface="Calibri"/>
              </a:rPr>
              <a:t>კრიტერიუმები: </a:t>
            </a:r>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საჭიროებს დამატებით დაფინანსებას (ბიუჯეტიდან, დონორებისგან, მთავრობისგან, კერძო სექტორისგან)</a:t>
            </a:r>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საჭიროებს პროექტის მართვის ცოდნას და გარე გამოცდილებას</a:t>
            </a:r>
            <a:endParaRPr sz="1000">
              <a:solidFill>
                <a:schemeClr val="lt1"/>
              </a:solidFill>
              <a:latin typeface="Calibri"/>
              <a:ea typeface="Calibri"/>
              <a:cs typeface="Calibri"/>
              <a:sym typeface="Calibri"/>
            </a:endParaRPr>
          </a:p>
          <a:p>
            <a:pPr marL="228600" marR="0" lvl="0" indent="-228600" algn="l" rtl="0">
              <a:spcBef>
                <a:spcPts val="0"/>
              </a:spcBef>
              <a:spcAft>
                <a:spcPts val="0"/>
              </a:spcAft>
              <a:buClr>
                <a:schemeClr val="lt1"/>
              </a:buClr>
              <a:buSzPts val="1000"/>
              <a:buFont typeface="Calibri"/>
              <a:buAutoNum type="arabicPeriod"/>
            </a:pPr>
            <a:r>
              <a:rPr lang="ka-GE" sz="1000">
                <a:solidFill>
                  <a:schemeClr val="lt1"/>
                </a:solidFill>
                <a:latin typeface="Calibri"/>
                <a:ea typeface="Calibri"/>
                <a:cs typeface="Calibri"/>
                <a:sym typeface="Calibri"/>
              </a:rPr>
              <a:t>შესაძლებელია განხორციელდეს 1-დან 2 წლის ვადაში</a:t>
            </a:r>
            <a:endParaRPr sz="1000">
              <a:solidFill>
                <a:schemeClr val="lt1"/>
              </a:solidFill>
              <a:latin typeface="Calibri"/>
              <a:ea typeface="Calibri"/>
              <a:cs typeface="Calibri"/>
              <a:sym typeface="Calibri"/>
            </a:endParaRPr>
          </a:p>
        </p:txBody>
      </p:sp>
      <p:sp>
        <p:nvSpPr>
          <p:cNvPr id="383" name="Google Shape;383;p24"/>
          <p:cNvSpPr txBox="1"/>
          <p:nvPr/>
        </p:nvSpPr>
        <p:spPr>
          <a:xfrm>
            <a:off x="4572000" y="2582560"/>
            <a:ext cx="4191724" cy="36225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1 შემნახველი და გადამამუშავებელი ცენტრის შექმნა </a:t>
            </a:r>
            <a:endParaRPr sz="1100" b="1">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ka-GE" sz="1100">
                <a:solidFill>
                  <a:schemeClr val="dk1"/>
                </a:solidFill>
                <a:latin typeface="Calibri"/>
                <a:ea typeface="Calibri"/>
                <a:cs typeface="Calibri"/>
                <a:sym typeface="Calibri"/>
              </a:rPr>
              <a:t>რას გულისხმობს: სოფლის მეურნეობის პროდუქციის სხვადასხვა სახით წარმოება, გადამუშავება და დაფასოება (შემოსავლის გაზრდა)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ცენტრალური ხელისუფლება, მუნიციპალიტეტის მერია, ფერმერები</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2 წელი</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2 ლაბორატორიის შექმნა</a:t>
            </a:r>
            <a:endParaRPr>
              <a:solidFill>
                <a:schemeClr val="dk1"/>
              </a:solidFill>
            </a:endParaRPr>
          </a:p>
          <a:p>
            <a:pPr marL="0" marR="0" lvl="0" indent="0" algn="l" rtl="0">
              <a:spcBef>
                <a:spcPts val="220"/>
              </a:spcBef>
              <a:spcAft>
                <a:spcPts val="0"/>
              </a:spcAft>
              <a:buClr>
                <a:schemeClr val="dk1"/>
              </a:buClr>
              <a:buSzPts val="1100"/>
              <a:buFont typeface="Arial"/>
              <a:buNone/>
            </a:pPr>
            <a:endParaRPr sz="1100" b="1">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სოფლის მეურნეობის პროდუქციის, ნიადაგის  ხარისხის განსაზღვრა </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ცენტრალური ხელისუფლება, მუნიციპალიტეტის მერია, დონორი ორგანიზაციები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2 წელი</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g161f35f969e_0_20"/>
          <p:cNvSpPr txBox="1">
            <a:spLocks noGrp="1"/>
          </p:cNvSpPr>
          <p:nvPr>
            <p:ph type="title"/>
          </p:nvPr>
        </p:nvSpPr>
        <p:spPr>
          <a:xfrm>
            <a:off x="0" y="1183018"/>
            <a:ext cx="9144000" cy="54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გამჭოლი პრობლემები </a:t>
            </a:r>
            <a:endParaRPr sz="2400"/>
          </a:p>
        </p:txBody>
      </p:sp>
      <p:pic>
        <p:nvPicPr>
          <p:cNvPr id="389" name="Google Shape;389;g161f35f969e_0_20"/>
          <p:cNvPicPr preferRelativeResize="0"/>
          <p:nvPr/>
        </p:nvPicPr>
        <p:blipFill>
          <a:blip r:embed="rId3">
            <a:alphaModFix/>
          </a:blip>
          <a:stretch>
            <a:fillRect/>
          </a:stretch>
        </p:blipFill>
        <p:spPr>
          <a:xfrm>
            <a:off x="1493150" y="2635406"/>
            <a:ext cx="5434575" cy="2893725"/>
          </a:xfrm>
          <a:prstGeom prst="rect">
            <a:avLst/>
          </a:prstGeom>
          <a:noFill/>
          <a:ln>
            <a:noFill/>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1"/>
          <p:cNvSpPr txBox="1"/>
          <p:nvPr/>
        </p:nvSpPr>
        <p:spPr>
          <a:xfrm>
            <a:off x="311025" y="2197875"/>
            <a:ext cx="8480400" cy="44451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1800">
              <a:solidFill>
                <a:schemeClr val="dk1"/>
              </a:solidFill>
              <a:latin typeface="Calibri"/>
              <a:ea typeface="Calibri"/>
              <a:cs typeface="Calibri"/>
              <a:sym typeface="Calibri"/>
            </a:endParaRPr>
          </a:p>
          <a:p>
            <a:pPr marL="457200" marR="0" lvl="0" indent="0" algn="l" rtl="0">
              <a:spcBef>
                <a:spcPts val="0"/>
              </a:spcBef>
              <a:spcAft>
                <a:spcPts val="0"/>
              </a:spcAft>
              <a:buNone/>
            </a:pPr>
            <a:endParaRPr sz="1800">
              <a:solidFill>
                <a:schemeClr val="dk1"/>
              </a:solidFill>
              <a:latin typeface="Calibri"/>
              <a:ea typeface="Calibri"/>
              <a:cs typeface="Calibri"/>
              <a:sym typeface="Calibri"/>
            </a:endParaRPr>
          </a:p>
          <a:p>
            <a:pPr marL="171450" marR="0" lvl="0" indent="-215900" algn="l" rtl="0">
              <a:spcBef>
                <a:spcPts val="0"/>
              </a:spcBef>
              <a:spcAft>
                <a:spcPts val="0"/>
              </a:spcAft>
              <a:buClr>
                <a:schemeClr val="dk1"/>
              </a:buClr>
              <a:buSzPts val="1800"/>
              <a:buFont typeface="Arial"/>
              <a:buChar char="•"/>
            </a:pPr>
            <a:r>
              <a:rPr lang="ka-GE" sz="1800">
                <a:solidFill>
                  <a:schemeClr val="dk1"/>
                </a:solidFill>
                <a:latin typeface="Calibri"/>
                <a:ea typeface="Calibri"/>
                <a:cs typeface="Calibri"/>
                <a:sym typeface="Calibri"/>
              </a:rPr>
              <a:t>შესაბამისი კომუნალური სერვისების მიღება (სხვადასხვა სახის ნარჩენების გატანა, ნაგავსაყრელის მოწყობა, სეპარაცია და გადამუშავება, წყლის, ელექტროენერგიისა და ბუნებრივი აირის მიწოდება კომპანიებისთვის)</a:t>
            </a:r>
            <a:endParaRPr sz="1800">
              <a:solidFill>
                <a:schemeClr val="dk1"/>
              </a:solidFill>
              <a:latin typeface="Calibri"/>
              <a:ea typeface="Calibri"/>
              <a:cs typeface="Calibri"/>
              <a:sym typeface="Calibri"/>
            </a:endParaRPr>
          </a:p>
          <a:p>
            <a:pPr marL="171450" marR="0" lvl="0" indent="-215900" algn="l" rtl="0">
              <a:spcBef>
                <a:spcPts val="220"/>
              </a:spcBef>
              <a:spcAft>
                <a:spcPts val="0"/>
              </a:spcAft>
              <a:buClr>
                <a:schemeClr val="dk1"/>
              </a:buClr>
              <a:buSzPts val="1800"/>
              <a:buFont typeface="Arial"/>
              <a:buChar char="•"/>
            </a:pPr>
            <a:r>
              <a:rPr lang="ka-GE" sz="1800">
                <a:solidFill>
                  <a:schemeClr val="dk1"/>
                </a:solidFill>
                <a:latin typeface="Calibri"/>
                <a:ea typeface="Calibri"/>
                <a:cs typeface="Calibri"/>
                <a:sym typeface="Calibri"/>
              </a:rPr>
              <a:t>სახელმწიფო პროგრამების ადაპტირება ადგილობრივი ბიზნესის საჭიროებებსა და შესაძლებლობებზე  </a:t>
            </a:r>
            <a:endParaRPr sz="1800"/>
          </a:p>
          <a:p>
            <a:pPr marL="171450" marR="0" lvl="0" indent="-215900" algn="l" rtl="0">
              <a:spcBef>
                <a:spcPts val="220"/>
              </a:spcBef>
              <a:spcAft>
                <a:spcPts val="0"/>
              </a:spcAft>
              <a:buClr>
                <a:schemeClr val="dk1"/>
              </a:buClr>
              <a:buSzPts val="1800"/>
              <a:buFont typeface="Arial"/>
              <a:buChar char="•"/>
            </a:pPr>
            <a:r>
              <a:rPr lang="ka-GE" sz="1800">
                <a:solidFill>
                  <a:schemeClr val="dk1"/>
                </a:solidFill>
                <a:latin typeface="Calibri"/>
                <a:ea typeface="Calibri"/>
                <a:cs typeface="Calibri"/>
                <a:sym typeface="Calibri"/>
              </a:rPr>
              <a:t>ადგილობრივი ბიზნესისთვის სახელმწიფო ქონების გადაცემის ბარიერები</a:t>
            </a:r>
            <a:endParaRPr sz="1800">
              <a:solidFill>
                <a:schemeClr val="dk1"/>
              </a:solidFill>
              <a:latin typeface="Calibri"/>
              <a:ea typeface="Calibri"/>
              <a:cs typeface="Calibri"/>
              <a:sym typeface="Calibri"/>
            </a:endParaRPr>
          </a:p>
          <a:p>
            <a:pPr marL="171450" marR="0" lvl="0" indent="-215900" algn="l" rtl="0">
              <a:spcBef>
                <a:spcPts val="220"/>
              </a:spcBef>
              <a:spcAft>
                <a:spcPts val="0"/>
              </a:spcAft>
              <a:buClr>
                <a:schemeClr val="dk1"/>
              </a:buClr>
              <a:buSzPts val="1800"/>
              <a:buFont typeface="Arial"/>
              <a:buChar char="•"/>
            </a:pPr>
            <a:r>
              <a:rPr lang="ka-GE" sz="1800">
                <a:solidFill>
                  <a:schemeClr val="dk1"/>
                </a:solidFill>
                <a:latin typeface="Calibri"/>
                <a:ea typeface="Calibri"/>
                <a:cs typeface="Calibri"/>
                <a:sym typeface="Calibri"/>
              </a:rPr>
              <a:t>ნაკლები დეცენტრალიზაცია ადგილობრივი ეკონომიკური საკითხების გადაწყვეტაში  </a:t>
            </a:r>
            <a:endParaRPr sz="1800">
              <a:solidFill>
                <a:schemeClr val="dk1"/>
              </a:solidFill>
              <a:latin typeface="Calibri"/>
              <a:ea typeface="Calibri"/>
              <a:cs typeface="Calibri"/>
              <a:sym typeface="Calibri"/>
            </a:endParaRPr>
          </a:p>
          <a:p>
            <a:pPr marL="457200" marR="0" lvl="0" indent="0" algn="l" rtl="0">
              <a:spcBef>
                <a:spcPts val="220"/>
              </a:spcBef>
              <a:spcAft>
                <a:spcPts val="0"/>
              </a:spcAft>
              <a:buNone/>
            </a:pPr>
            <a:endParaRPr sz="2300">
              <a:solidFill>
                <a:schemeClr val="dk1"/>
              </a:solidFill>
              <a:latin typeface="Calibri"/>
              <a:ea typeface="Calibri"/>
              <a:cs typeface="Calibri"/>
              <a:sym typeface="Calibri"/>
            </a:endParaRPr>
          </a:p>
          <a:p>
            <a:pPr marL="457200" marR="0" lvl="0" indent="0" algn="l" rtl="0">
              <a:spcBef>
                <a:spcPts val="220"/>
              </a:spcBef>
              <a:spcAft>
                <a:spcPts val="0"/>
              </a:spcAft>
              <a:buNone/>
            </a:pPr>
            <a:endParaRPr sz="2300">
              <a:solidFill>
                <a:schemeClr val="dk1"/>
              </a:solidFill>
              <a:latin typeface="Calibri"/>
              <a:ea typeface="Calibri"/>
              <a:cs typeface="Calibri"/>
              <a:sym typeface="Calibri"/>
            </a:endParaRPr>
          </a:p>
          <a:p>
            <a:pPr marL="0" marR="0" lvl="0" indent="0" algn="l" rtl="0">
              <a:spcBef>
                <a:spcPts val="220"/>
              </a:spcBef>
              <a:spcAft>
                <a:spcPts val="0"/>
              </a:spcAft>
              <a:buNone/>
            </a:pPr>
            <a:endParaRPr sz="2300">
              <a:solidFill>
                <a:schemeClr val="dk1"/>
              </a:solidFill>
              <a:latin typeface="Calibri"/>
              <a:ea typeface="Calibri"/>
              <a:cs typeface="Calibri"/>
              <a:sym typeface="Calibri"/>
            </a:endParaRPr>
          </a:p>
        </p:txBody>
      </p:sp>
      <p:sp>
        <p:nvSpPr>
          <p:cNvPr id="395" name="Google Shape;395;p31"/>
          <p:cNvSpPr txBox="1"/>
          <p:nvPr/>
        </p:nvSpPr>
        <p:spPr>
          <a:xfrm>
            <a:off x="0" y="1431593"/>
            <a:ext cx="9144000" cy="54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688"/>
              <a:buNone/>
            </a:pPr>
            <a:r>
              <a:rPr lang="ka-GE" sz="2100">
                <a:solidFill>
                  <a:srgbClr val="000000"/>
                </a:solidFill>
                <a:latin typeface="Calibri"/>
                <a:ea typeface="Calibri"/>
                <a:cs typeface="Calibri"/>
                <a:sym typeface="Calibri"/>
              </a:rPr>
              <a:t>ადგილობრივ ეკონომიკურ განვითარებასთან დაკავშირებული რომელი ბარიერის და გამოწვევის გადაჭრა მოითხოვს თანამშრომლობას ეროვნული დონის ორგანიზაციებთან?</a:t>
            </a:r>
            <a:endParaRPr sz="2100">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2"/>
          <p:cNvSpPr txBox="1"/>
          <p:nvPr/>
        </p:nvSpPr>
        <p:spPr>
          <a:xfrm>
            <a:off x="436525" y="2123775"/>
            <a:ext cx="8305200" cy="3891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1   ადგილობრივი, ცენტრალური საჯარო სტრუქტურებისა და კერძო სექტორების თანამშრომლობის პლატფორმის შექმნა:</a:t>
            </a:r>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რას გულისხმობს: შეხვედრების ორგანიზება  </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ვისთან ერთად: სექტორის წარმომადგენლებთან, რომლებიც მნიშვნელოვან როლს ასრულებს ადგილობრივი ეკონომიკის განვითარებაში</a:t>
            </a:r>
            <a:endParaRPr sz="1100">
              <a:solidFill>
                <a:schemeClr val="dk1"/>
              </a:solidFill>
              <a:latin typeface="Calibri"/>
              <a:ea typeface="Calibri"/>
              <a:cs typeface="Calibri"/>
              <a:sym typeface="Calibri"/>
            </a:endParaRPr>
          </a:p>
          <a:p>
            <a:pPr marL="171450" marR="0" lvl="0" indent="-171450" algn="l" rtl="0">
              <a:spcBef>
                <a:spcPts val="220"/>
              </a:spcBef>
              <a:spcAft>
                <a:spcPts val="0"/>
              </a:spcAft>
              <a:buClr>
                <a:schemeClr val="dk1"/>
              </a:buClr>
              <a:buSzPts val="1100"/>
              <a:buFont typeface="Arial"/>
              <a:buChar char="•"/>
            </a:pPr>
            <a:r>
              <a:rPr lang="ka-GE" sz="1100">
                <a:solidFill>
                  <a:schemeClr val="dk1"/>
                </a:solidFill>
                <a:latin typeface="Calibri"/>
                <a:ea typeface="Calibri"/>
                <a:cs typeface="Calibri"/>
                <a:sym typeface="Calibri"/>
              </a:rPr>
              <a:t>განხორციელების ბოლო ვადა:  6 თვე</a:t>
            </a:r>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ka-GE" sz="1100" b="1">
                <a:solidFill>
                  <a:schemeClr val="dk1"/>
                </a:solidFill>
                <a:latin typeface="Calibri"/>
                <a:ea typeface="Calibri"/>
                <a:cs typeface="Calibri"/>
                <a:sym typeface="Calibri"/>
              </a:rPr>
              <a:t>ინიციატივა 2   კომუნალურ სერვისებზე  ინტერსექტორული კომიტეტის შექმნა</a:t>
            </a:r>
            <a:endParaRPr>
              <a:solidFill>
                <a:schemeClr val="dk1"/>
              </a:solidFill>
            </a:endParaRPr>
          </a:p>
          <a:p>
            <a:pPr marL="171450" lvl="0" indent="-171450" algn="l" rtl="0">
              <a:spcBef>
                <a:spcPts val="220"/>
              </a:spcBef>
              <a:spcAft>
                <a:spcPts val="0"/>
              </a:spcAft>
              <a:buClr>
                <a:schemeClr val="dk1"/>
              </a:buClr>
              <a:buSzPts val="1100"/>
              <a:buChar char="•"/>
            </a:pPr>
            <a:r>
              <a:rPr lang="ka-GE" sz="1100">
                <a:solidFill>
                  <a:schemeClr val="dk1"/>
                </a:solidFill>
                <a:latin typeface="Calibri"/>
                <a:ea typeface="Calibri"/>
                <a:cs typeface="Calibri"/>
                <a:sym typeface="Calibri"/>
              </a:rPr>
              <a:t>რას გულისხმობს:    პირდაპირი კავშირები ეკონომიკის, რეგიონალური განვითარებისა და ინფრასტრუქტურის სამინისტროებთან</a:t>
            </a:r>
            <a:endParaRPr>
              <a:solidFill>
                <a:schemeClr val="dk1"/>
              </a:solidFill>
            </a:endParaRPr>
          </a:p>
          <a:p>
            <a:pPr marL="171450" lvl="0" indent="-171450" algn="l" rtl="0">
              <a:spcBef>
                <a:spcPts val="220"/>
              </a:spcBef>
              <a:spcAft>
                <a:spcPts val="0"/>
              </a:spcAft>
              <a:buClr>
                <a:schemeClr val="dk1"/>
              </a:buClr>
              <a:buSzPts val="1100"/>
              <a:buChar char="•"/>
            </a:pPr>
            <a:r>
              <a:rPr lang="ka-GE" sz="1100">
                <a:solidFill>
                  <a:schemeClr val="dk1"/>
                </a:solidFill>
                <a:latin typeface="Calibri"/>
                <a:ea typeface="Calibri"/>
                <a:cs typeface="Calibri"/>
                <a:sym typeface="Calibri"/>
              </a:rPr>
              <a:t>ვისთან ერთად: ეკონომიკის, რეგიონალური განვითარებისა და ინფრასტრუქტურის სამინისტროებთან და დონორ ორგანიზაციებთან ერთად</a:t>
            </a:r>
            <a:endParaRPr>
              <a:solidFill>
                <a:schemeClr val="dk1"/>
              </a:solidFill>
            </a:endParaRPr>
          </a:p>
          <a:p>
            <a:pPr marL="171450" lvl="0" indent="-171450" algn="l" rtl="0">
              <a:spcBef>
                <a:spcPts val="220"/>
              </a:spcBef>
              <a:spcAft>
                <a:spcPts val="0"/>
              </a:spcAft>
              <a:buClr>
                <a:schemeClr val="dk1"/>
              </a:buClr>
              <a:buSzPts val="1100"/>
              <a:buChar char="•"/>
            </a:pPr>
            <a:r>
              <a:rPr lang="ka-GE" sz="1100">
                <a:solidFill>
                  <a:schemeClr val="dk1"/>
                </a:solidFill>
                <a:latin typeface="Calibri"/>
                <a:ea typeface="Calibri"/>
                <a:cs typeface="Calibri"/>
                <a:sym typeface="Calibri"/>
              </a:rPr>
              <a:t>განხორციელების ბოლო ვადა:  6 თვე</a:t>
            </a:r>
            <a:endParaRPr>
              <a:solidFill>
                <a:schemeClr val="dk1"/>
              </a:solidFill>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r>
              <a:rPr lang="ka-GE" sz="1100">
                <a:solidFill>
                  <a:schemeClr val="dk1"/>
                </a:solidFill>
                <a:latin typeface="Calibri"/>
                <a:ea typeface="Calibri"/>
                <a:cs typeface="Calibri"/>
                <a:sym typeface="Calibri"/>
              </a:rPr>
              <a:t> </a:t>
            </a:r>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171450" marR="0" lvl="0" indent="-10160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a:p>
            <a:pPr marL="0" marR="0" lvl="0" indent="0" algn="l" rtl="0">
              <a:spcBef>
                <a:spcPts val="220"/>
              </a:spcBef>
              <a:spcAft>
                <a:spcPts val="0"/>
              </a:spcAft>
              <a:buClr>
                <a:schemeClr val="dk1"/>
              </a:buClr>
              <a:buSzPts val="1100"/>
              <a:buFont typeface="Arial"/>
              <a:buNone/>
            </a:pPr>
            <a:endParaRPr sz="1100">
              <a:solidFill>
                <a:schemeClr val="dk1"/>
              </a:solidFill>
              <a:latin typeface="Calibri"/>
              <a:ea typeface="Calibri"/>
              <a:cs typeface="Calibri"/>
              <a:sym typeface="Calibri"/>
            </a:endParaRPr>
          </a:p>
        </p:txBody>
      </p:sp>
      <p:sp>
        <p:nvSpPr>
          <p:cNvPr id="401" name="Google Shape;401;p32"/>
          <p:cNvSpPr txBox="1"/>
          <p:nvPr/>
        </p:nvSpPr>
        <p:spPr>
          <a:xfrm>
            <a:off x="0" y="1350102"/>
            <a:ext cx="9144000" cy="54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SzPts val="605"/>
              <a:buNone/>
            </a:pPr>
            <a:r>
              <a:rPr lang="ka-GE" sz="2120">
                <a:solidFill>
                  <a:srgbClr val="000000"/>
                </a:solidFill>
                <a:latin typeface="Calibri"/>
                <a:ea typeface="Calibri"/>
                <a:cs typeface="Calibri"/>
                <a:sym typeface="Calibri"/>
              </a:rPr>
              <a:t>მოკლევადიანი ინიციატივები, რომლებიც ემსახურება ადგილობრივი ეკონომიკური განვითარების გამოწვევებს ეროვნული დონის ორგანიზაციებსა და აქტორებთან თანამშრომლობით</a:t>
            </a:r>
            <a:endParaRPr sz="2120">
              <a:solidFill>
                <a:srgbClr val="000000"/>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33"/>
          <p:cNvSpPr txBox="1">
            <a:spLocks noGrp="1"/>
          </p:cNvSpPr>
          <p:nvPr>
            <p:ph type="title"/>
          </p:nvPr>
        </p:nvSpPr>
        <p:spPr>
          <a:xfrm>
            <a:off x="1219200" y="1085850"/>
            <a:ext cx="6153300" cy="7812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ka-GE" sz="2000"/>
              <a:t/>
            </a:r>
            <a:br>
              <a:rPr lang="ka-GE" sz="2000"/>
            </a:br>
            <a:r>
              <a:rPr lang="ka-GE" sz="2000"/>
              <a:t>მოკლევადიანი ინიციატივების შეჯამება </a:t>
            </a:r>
            <a:br>
              <a:rPr lang="ka-GE" sz="2000"/>
            </a:br>
            <a:r>
              <a:rPr lang="ka-GE" sz="2000"/>
              <a:t>და კომენტარები</a:t>
            </a:r>
            <a:endParaRPr sz="2000"/>
          </a:p>
        </p:txBody>
      </p:sp>
      <p:sp>
        <p:nvSpPr>
          <p:cNvPr id="407" name="Google Shape;407;p33"/>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4-Oct-22</a:t>
            </a:r>
            <a:endParaRPr/>
          </a:p>
        </p:txBody>
      </p:sp>
      <p:sp>
        <p:nvSpPr>
          <p:cNvPr id="408" name="Google Shape;408;p33"/>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Local and Provincial Economic Development</a:t>
            </a:r>
            <a:endParaRPr/>
          </a:p>
        </p:txBody>
      </p:sp>
      <p:sp>
        <p:nvSpPr>
          <p:cNvPr id="409" name="Google Shape;409;p33"/>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ka-GE"/>
              <a:t>Page </a:t>
            </a:r>
            <a:fld id="{00000000-1234-1234-1234-123412341234}" type="slidenum">
              <a:rPr lang="ka-GE"/>
              <a:t>28</a:t>
            </a:fld>
            <a:endParaRPr/>
          </a:p>
        </p:txBody>
      </p:sp>
      <p:pic>
        <p:nvPicPr>
          <p:cNvPr id="410" name="Google Shape;410;p33"/>
          <p:cNvPicPr preferRelativeResize="0"/>
          <p:nvPr/>
        </p:nvPicPr>
        <p:blipFill>
          <a:blip r:embed="rId3">
            <a:alphaModFix/>
          </a:blip>
          <a:stretch>
            <a:fillRect/>
          </a:stretch>
        </p:blipFill>
        <p:spPr>
          <a:xfrm>
            <a:off x="1416075" y="2110325"/>
            <a:ext cx="6153302" cy="3970851"/>
          </a:xfrm>
          <a:prstGeom prst="rect">
            <a:avLst/>
          </a:prstGeom>
          <a:noFill/>
          <a:ln>
            <a:noFill/>
          </a:ln>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4"/>
          <p:cNvSpPr txBox="1"/>
          <p:nvPr/>
        </p:nvSpPr>
        <p:spPr>
          <a:xfrm>
            <a:off x="262330" y="1098991"/>
            <a:ext cx="8881672" cy="540544"/>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2400"/>
              <a:buFont typeface="Calibri"/>
              <a:buNone/>
            </a:pPr>
            <a:r>
              <a:rPr lang="ka-GE" sz="2400">
                <a:solidFill>
                  <a:schemeClr val="dk1"/>
                </a:solidFill>
                <a:latin typeface="Calibri"/>
                <a:ea typeface="Calibri"/>
                <a:cs typeface="Calibri"/>
                <a:sym typeface="Calibri"/>
              </a:rPr>
              <a:t>შემოთავაზებული მოკლევადიანი ინიციატივები </a:t>
            </a:r>
            <a:endParaRPr/>
          </a:p>
        </p:txBody>
      </p:sp>
      <p:sp>
        <p:nvSpPr>
          <p:cNvPr id="416" name="Google Shape;416;p34"/>
          <p:cNvSpPr txBox="1">
            <a:spLocks noGrp="1"/>
          </p:cNvSpPr>
          <p:nvPr>
            <p:ph type="body" idx="1"/>
          </p:nvPr>
        </p:nvSpPr>
        <p:spPr>
          <a:xfrm>
            <a:off x="449820" y="1878220"/>
            <a:ext cx="6255780" cy="3495469"/>
          </a:xfrm>
          <a:prstGeom prst="rect">
            <a:avLst/>
          </a:prstGeom>
          <a:noFill/>
          <a:ln>
            <a:noFill/>
          </a:ln>
        </p:spPr>
        <p:txBody>
          <a:bodyPr spcFirstLastPara="1" wrap="square" lIns="91425" tIns="45700" rIns="91425" bIns="45700" anchor="t" anchorCtr="0">
            <a:normAutofit/>
          </a:bodyPr>
          <a:lstStyle/>
          <a:p>
            <a:pPr marL="342900" lvl="0" indent="-228600" algn="l" rtl="0">
              <a:spcBef>
                <a:spcPts val="0"/>
              </a:spcBef>
              <a:spcAft>
                <a:spcPts val="0"/>
              </a:spcAft>
              <a:buSzPts val="1400"/>
              <a:buAutoNum type="arabicParenR"/>
            </a:pPr>
            <a:r>
              <a:rPr lang="ka-GE" sz="1400" b="1"/>
              <a:t>Visit Senaki</a:t>
            </a:r>
            <a:endParaRPr sz="1400" b="1"/>
          </a:p>
          <a:p>
            <a:pPr marL="342900" lvl="0" indent="0" algn="l" rtl="0">
              <a:spcBef>
                <a:spcPts val="0"/>
              </a:spcBef>
              <a:spcAft>
                <a:spcPts val="0"/>
              </a:spcAft>
              <a:buNone/>
            </a:pPr>
            <a:endParaRPr sz="1400" b="1"/>
          </a:p>
          <a:p>
            <a:pPr marL="342900" lvl="0" indent="-228600" algn="l" rtl="0">
              <a:spcBef>
                <a:spcPts val="220"/>
              </a:spcBef>
              <a:spcAft>
                <a:spcPts val="0"/>
              </a:spcAft>
              <a:buSzPts val="1400"/>
              <a:buAutoNum type="arabicParenR"/>
            </a:pPr>
            <a:r>
              <a:rPr lang="ka-GE" sz="1400" b="1"/>
              <a:t>ისწავლე და განვითარდი</a:t>
            </a:r>
            <a:endParaRPr sz="1400" b="1"/>
          </a:p>
          <a:p>
            <a:pPr marL="342900" lvl="0" indent="0" algn="l" rtl="0">
              <a:spcBef>
                <a:spcPts val="220"/>
              </a:spcBef>
              <a:spcAft>
                <a:spcPts val="0"/>
              </a:spcAft>
              <a:buNone/>
            </a:pPr>
            <a:endParaRPr sz="1400" b="1"/>
          </a:p>
          <a:p>
            <a:pPr marL="342900" lvl="0" indent="-228600" algn="l" rtl="0">
              <a:spcBef>
                <a:spcPts val="220"/>
              </a:spcBef>
              <a:spcAft>
                <a:spcPts val="0"/>
              </a:spcAft>
              <a:buSzPts val="1400"/>
              <a:buAutoNum type="arabicParenR"/>
            </a:pPr>
            <a:r>
              <a:rPr lang="ka-GE" sz="1400" b="1"/>
              <a:t>ტურისტული საინფორმაციო პაკეტები</a:t>
            </a:r>
            <a:endParaRPr sz="1400" b="1"/>
          </a:p>
          <a:p>
            <a:pPr marL="342900" lvl="0" indent="0" algn="l" rtl="0">
              <a:spcBef>
                <a:spcPts val="220"/>
              </a:spcBef>
              <a:spcAft>
                <a:spcPts val="0"/>
              </a:spcAft>
              <a:buNone/>
            </a:pPr>
            <a:endParaRPr sz="1400" b="1"/>
          </a:p>
          <a:p>
            <a:pPr marL="342900" lvl="0" indent="-228600" algn="l" rtl="0">
              <a:spcBef>
                <a:spcPts val="0"/>
              </a:spcBef>
              <a:spcAft>
                <a:spcPts val="0"/>
              </a:spcAft>
              <a:buSzPts val="1400"/>
              <a:buAutoNum type="arabicParenR"/>
            </a:pPr>
            <a:r>
              <a:rPr lang="ka-GE" sz="1400" b="1"/>
              <a:t>ჭკვიანი ფერმერი</a:t>
            </a:r>
            <a:endParaRPr sz="1400" b="1"/>
          </a:p>
          <a:p>
            <a:pPr marL="342900" lvl="0" indent="0" algn="l" rtl="0">
              <a:spcBef>
                <a:spcPts val="0"/>
              </a:spcBef>
              <a:spcAft>
                <a:spcPts val="0"/>
              </a:spcAft>
              <a:buNone/>
            </a:pPr>
            <a:endParaRPr sz="1400" b="1"/>
          </a:p>
          <a:p>
            <a:pPr marL="342900" lvl="0" indent="-228600" algn="l" rtl="0">
              <a:spcBef>
                <a:spcPts val="220"/>
              </a:spcBef>
              <a:spcAft>
                <a:spcPts val="0"/>
              </a:spcAft>
              <a:buSzPts val="1400"/>
              <a:buAutoNum type="arabicParenR"/>
            </a:pPr>
            <a:r>
              <a:rPr lang="ka-GE" sz="1400" b="1"/>
              <a:t>ონლაინ პლატფორმა - სოფლის ნობათი</a:t>
            </a:r>
            <a:endParaRPr sz="1400" b="1"/>
          </a:p>
          <a:p>
            <a:pPr marL="0" lvl="0" indent="0" algn="l" rtl="0">
              <a:spcBef>
                <a:spcPts val="220"/>
              </a:spcBef>
              <a:spcAft>
                <a:spcPts val="0"/>
              </a:spcAft>
              <a:buNone/>
            </a:pPr>
            <a:endParaRPr sz="1400" b="1"/>
          </a:p>
          <a:p>
            <a:pPr marL="0" lvl="0" indent="0" algn="l" rtl="0">
              <a:spcBef>
                <a:spcPts val="220"/>
              </a:spcBef>
              <a:spcAft>
                <a:spcPts val="0"/>
              </a:spcAft>
              <a:buNone/>
            </a:pPr>
            <a:r>
              <a:rPr lang="ka-GE" sz="1400" b="1"/>
              <a:t> 6) კერძო და საჯარო დიალოგის მხარდაჭერა</a:t>
            </a:r>
            <a:endParaRPr sz="1400" b="1"/>
          </a:p>
          <a:p>
            <a:pPr marL="342900" lvl="0" indent="0" algn="l" rtl="0">
              <a:spcBef>
                <a:spcPts val="220"/>
              </a:spcBef>
              <a:spcAft>
                <a:spcPts val="0"/>
              </a:spcAft>
              <a:buNone/>
            </a:pPr>
            <a:endParaRPr sz="1400" b="1"/>
          </a:p>
          <a:p>
            <a:pPr marL="0" lvl="0" indent="0" algn="l" rtl="0">
              <a:spcBef>
                <a:spcPts val="280"/>
              </a:spcBef>
              <a:spcAft>
                <a:spcPts val="0"/>
              </a:spcAft>
              <a:buNone/>
            </a:pPr>
            <a:endParaRPr sz="1400" b="1">
              <a:latin typeface="Calibri"/>
              <a:ea typeface="Calibri"/>
              <a:cs typeface="Calibri"/>
              <a:sym typeface="Calibri"/>
            </a:endParaRPr>
          </a:p>
          <a:p>
            <a:pPr marL="342900" lvl="0" indent="-254000" algn="l" rtl="0">
              <a:spcBef>
                <a:spcPts val="280"/>
              </a:spcBef>
              <a:spcAft>
                <a:spcPts val="0"/>
              </a:spcAft>
              <a:buClr>
                <a:schemeClr val="dk1"/>
              </a:buClr>
              <a:buSzPts val="1400"/>
              <a:buNone/>
            </a:pPr>
            <a:endParaRPr sz="1400" b="1">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1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sp>
        <p:nvSpPr>
          <p:cNvPr id="119" name="Google Shape;119;p3"/>
          <p:cNvSpPr txBox="1">
            <a:spLocks noGrp="1"/>
          </p:cNvSpPr>
          <p:nvPr>
            <p:ph type="title"/>
          </p:nvPr>
        </p:nvSpPr>
        <p:spPr>
          <a:xfrm>
            <a:off x="628650" y="1131094"/>
            <a:ext cx="7886700" cy="99417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მანდატის ძირითადი ამოცანები </a:t>
            </a:r>
            <a:endParaRPr sz="2400"/>
          </a:p>
        </p:txBody>
      </p:sp>
      <p:sp>
        <p:nvSpPr>
          <p:cNvPr id="120" name="Google Shape;120;p3"/>
          <p:cNvSpPr txBox="1">
            <a:spLocks noGrp="1"/>
          </p:cNvSpPr>
          <p:nvPr>
            <p:ph type="body" idx="1"/>
          </p:nvPr>
        </p:nvSpPr>
        <p:spPr>
          <a:xfrm>
            <a:off x="628650" y="2226469"/>
            <a:ext cx="7886700" cy="3263504"/>
          </a:xfrm>
          <a:prstGeom prst="rect">
            <a:avLst/>
          </a:prstGeom>
          <a:noFill/>
          <a:ln>
            <a:noFill/>
          </a:ln>
        </p:spPr>
        <p:txBody>
          <a:bodyPr spcFirstLastPara="1" wrap="square" lIns="34275" tIns="34275" rIns="34275" bIns="34275" anchor="t" anchorCtr="0">
            <a:normAutofit fontScale="62500" lnSpcReduction="20000"/>
          </a:bodyPr>
          <a:lstStyle/>
          <a:p>
            <a:pPr marL="342900" lvl="0" indent="-342900" algn="l" rtl="0">
              <a:spcBef>
                <a:spcPts val="0"/>
              </a:spcBef>
              <a:spcAft>
                <a:spcPts val="0"/>
              </a:spcAft>
              <a:buClr>
                <a:schemeClr val="dk1"/>
              </a:buClr>
              <a:buSzPct val="100000"/>
              <a:buChar char="•"/>
            </a:pPr>
            <a:r>
              <a:rPr lang="ka-GE"/>
              <a:t>ეროვნული დონის აქტორების ძირითადი სამუშაო ჯგუფის ჩამოყალიბება და სისტემის გაძლიერება ქვემოდან ზემოთ </a:t>
            </a:r>
            <a:endParaRPr/>
          </a:p>
          <a:p>
            <a:pPr marL="742950" lvl="1" indent="-285797" algn="l" rtl="0">
              <a:spcBef>
                <a:spcPts val="169"/>
              </a:spcBef>
              <a:spcAft>
                <a:spcPts val="0"/>
              </a:spcAft>
              <a:buClr>
                <a:schemeClr val="dk1"/>
              </a:buClr>
              <a:buSzPct val="100000"/>
              <a:buChar char="–"/>
            </a:pPr>
            <a:r>
              <a:rPr lang="ka-GE" sz="1350"/>
              <a:t>ლიდერი  - შვეიცარიის განვითარებისა და თანამშრომლობის სააგენტო, ფასილიტატორი - Mezopartner </a:t>
            </a:r>
            <a:endParaRPr/>
          </a:p>
          <a:p>
            <a:pPr marL="742950" lvl="1" indent="-285750" algn="l" rtl="0">
              <a:spcBef>
                <a:spcPts val="225"/>
              </a:spcBef>
              <a:spcAft>
                <a:spcPts val="0"/>
              </a:spcAft>
              <a:buClr>
                <a:schemeClr val="dk1"/>
              </a:buClr>
              <a:buSzPct val="100000"/>
              <a:buChar char="–"/>
            </a:pPr>
            <a:r>
              <a:rPr lang="ka-GE" sz="1800"/>
              <a:t>წევრები: MRDI,  MoESD, GFA, representatives of Parliamentary Committee, SDC, World Bank, GCCI, UNDP, ADA ინფრასტრუქტურისა და რეგიონული განვითარების სააგენტო, საქართველოს ფერმერთა ასოციაცია, რეგიონული განვითარებისა და თვითმმართველობის საპარლამენტო კომიტეტის, მსოფლიო ბანკის, გაეროს განვითრების პროგრამის, ავსტრიის განვითარების სააგენტოს, საქართველოს სავაჭრო-სამრეწველო პალატის, თვითმმართველობათა ეროვნული ასოციაციის წარმომადგენლები </a:t>
            </a:r>
            <a:endParaRPr sz="1800"/>
          </a:p>
          <a:p>
            <a:pPr marL="342900" lvl="0" indent="-342900" algn="l" rtl="0">
              <a:spcBef>
                <a:spcPts val="400"/>
              </a:spcBef>
              <a:spcAft>
                <a:spcPts val="0"/>
              </a:spcAft>
              <a:buClr>
                <a:schemeClr val="dk1"/>
              </a:buClr>
              <a:buSzPct val="100000"/>
              <a:buChar char="•"/>
            </a:pPr>
            <a:r>
              <a:rPr lang="ka-GE"/>
              <a:t>აეგ-ის ამჟამინდელი მდგომარეობის შეფასების პროცესის ფასილიტაცია</a:t>
            </a:r>
            <a:endParaRPr/>
          </a:p>
          <a:p>
            <a:pPr marL="342900" lvl="0" indent="-342900" algn="l" rtl="0">
              <a:spcBef>
                <a:spcPts val="400"/>
              </a:spcBef>
              <a:spcAft>
                <a:spcPts val="0"/>
              </a:spcAft>
              <a:buClr>
                <a:schemeClr val="dk1"/>
              </a:buClr>
              <a:buSzPct val="100000"/>
              <a:buChar char="•"/>
            </a:pPr>
            <a:r>
              <a:rPr lang="ka-GE"/>
              <a:t>აეგ-ის სისტემის აქტორებს შორის კავშირის გაძლიერება</a:t>
            </a:r>
            <a:endParaRPr/>
          </a:p>
          <a:p>
            <a:pPr marL="342900" lvl="0" indent="-342900" algn="l" rtl="0">
              <a:spcBef>
                <a:spcPts val="400"/>
              </a:spcBef>
              <a:spcAft>
                <a:spcPts val="0"/>
              </a:spcAft>
              <a:buClr>
                <a:schemeClr val="dk1"/>
              </a:buClr>
              <a:buSzPct val="100000"/>
              <a:buChar char="•"/>
            </a:pPr>
            <a:r>
              <a:rPr lang="ka-GE"/>
              <a:t>აეგ-ის სისტემის სტრატეგიის შემუშავება საპილოტე ინიციატივებისა და შესაბამისი მეთოდოლოგიის გამოყენებით </a:t>
            </a:r>
            <a:endParaRPr/>
          </a:p>
          <a:p>
            <a:pPr marL="342900" lvl="0" indent="-215900" algn="l" rtl="0">
              <a:spcBef>
                <a:spcPts val="400"/>
              </a:spcBef>
              <a:spcAft>
                <a:spcPts val="0"/>
              </a:spcAft>
              <a:buClr>
                <a:schemeClr val="dk1"/>
              </a:buClr>
              <a:buSzPct val="100000"/>
              <a:buNone/>
            </a:pPr>
            <a:endParaRPr/>
          </a:p>
          <a:p>
            <a:pPr marL="342900" lvl="0" indent="-215900" algn="l" rtl="0">
              <a:spcBef>
                <a:spcPts val="400"/>
              </a:spcBef>
              <a:spcAft>
                <a:spcPts val="0"/>
              </a:spcAft>
              <a:buClr>
                <a:schemeClr val="dk1"/>
              </a:buClr>
              <a:buSzPct val="100000"/>
              <a:buNone/>
            </a:pPr>
            <a:endParaRPr/>
          </a:p>
          <a:p>
            <a:pPr marL="342900" lvl="0" indent="-215900" algn="l" rtl="0">
              <a:spcBef>
                <a:spcPts val="400"/>
              </a:spcBef>
              <a:spcAft>
                <a:spcPts val="0"/>
              </a:spcAft>
              <a:buClr>
                <a:schemeClr val="dk1"/>
              </a:buClr>
              <a:buSzPct val="100000"/>
              <a:buNone/>
            </a:pPr>
            <a:endParaRPr/>
          </a:p>
        </p:txBody>
      </p:sp>
      <p:sp>
        <p:nvSpPr>
          <p:cNvPr id="121" name="Google Shape;121;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ka-GE"/>
              <a:t>3</a:t>
            </a:fld>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5"/>
          <p:cNvSpPr txBox="1">
            <a:spLocks noGrp="1"/>
          </p:cNvSpPr>
          <p:nvPr>
            <p:ph type="title"/>
          </p:nvPr>
        </p:nvSpPr>
        <p:spPr>
          <a:xfrm>
            <a:off x="1621046" y="3158728"/>
            <a:ext cx="8560800" cy="5406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000"/>
              <a:buFont typeface="Calibri"/>
              <a:buNone/>
            </a:pPr>
            <a:r>
              <a:rPr lang="ka-GE" sz="2000"/>
              <a:t>                     საშუალოვადიანი ინიციატივების შეჯამება</a:t>
            </a:r>
            <a:endParaRPr sz="2000"/>
          </a:p>
        </p:txBody>
      </p:sp>
      <p:sp>
        <p:nvSpPr>
          <p:cNvPr id="422" name="Google Shape;422;p35"/>
          <p:cNvSpPr txBox="1"/>
          <p:nvPr/>
        </p:nvSpPr>
        <p:spPr>
          <a:xfrm>
            <a:off x="3713020" y="5090751"/>
            <a:ext cx="3426600" cy="540600"/>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6"/>
          <p:cNvSpPr txBox="1"/>
          <p:nvPr/>
        </p:nvSpPr>
        <p:spPr>
          <a:xfrm>
            <a:off x="262330" y="1098991"/>
            <a:ext cx="8881672" cy="540544"/>
          </a:xfrm>
          <a:prstGeom prst="rect">
            <a:avLst/>
          </a:prstGeom>
          <a:noFill/>
          <a:ln>
            <a:noFill/>
          </a:ln>
        </p:spPr>
        <p:txBody>
          <a:bodyPr spcFirstLastPara="1" wrap="square" lIns="91425" tIns="45700" rIns="91425" bIns="45700" anchor="ctr" anchorCtr="0">
            <a:normAutofit fontScale="97500"/>
          </a:bodyPr>
          <a:lstStyle/>
          <a:p>
            <a:pPr marL="0" marR="0" lvl="0" indent="0" algn="ctr" rtl="0">
              <a:spcBef>
                <a:spcPts val="0"/>
              </a:spcBef>
              <a:spcAft>
                <a:spcPts val="0"/>
              </a:spcAft>
              <a:buClr>
                <a:schemeClr val="dk1"/>
              </a:buClr>
              <a:buSzPct val="100000"/>
              <a:buFont typeface="Calibri"/>
              <a:buNone/>
            </a:pPr>
            <a:r>
              <a:rPr lang="ka-GE" sz="2400">
                <a:solidFill>
                  <a:schemeClr val="dk1"/>
                </a:solidFill>
                <a:latin typeface="Calibri"/>
                <a:ea typeface="Calibri"/>
                <a:cs typeface="Calibri"/>
                <a:sym typeface="Calibri"/>
              </a:rPr>
              <a:t>შემოთავაზებული საშუალოვადიანი ინიციატივები</a:t>
            </a:r>
            <a:endParaRPr sz="2400">
              <a:solidFill>
                <a:schemeClr val="dk1"/>
              </a:solidFill>
              <a:latin typeface="Calibri"/>
              <a:ea typeface="Calibri"/>
              <a:cs typeface="Calibri"/>
              <a:sym typeface="Calibri"/>
            </a:endParaRPr>
          </a:p>
        </p:txBody>
      </p:sp>
      <p:sp>
        <p:nvSpPr>
          <p:cNvPr id="428" name="Google Shape;428;p36"/>
          <p:cNvSpPr txBox="1">
            <a:spLocks noGrp="1"/>
          </p:cNvSpPr>
          <p:nvPr>
            <p:ph type="body" idx="1"/>
          </p:nvPr>
        </p:nvSpPr>
        <p:spPr>
          <a:xfrm>
            <a:off x="449820" y="1878220"/>
            <a:ext cx="6255780" cy="3495469"/>
          </a:xfrm>
          <a:prstGeom prst="rect">
            <a:avLst/>
          </a:prstGeom>
          <a:noFill/>
          <a:ln>
            <a:noFill/>
          </a:ln>
        </p:spPr>
        <p:txBody>
          <a:bodyPr spcFirstLastPara="1" wrap="square" lIns="91425" tIns="45700" rIns="91425" bIns="45700" anchor="t" anchorCtr="0">
            <a:normAutofit/>
          </a:bodyPr>
          <a:lstStyle/>
          <a:p>
            <a:pPr marL="342900" lvl="0" indent="-228600" algn="l" rtl="0">
              <a:spcBef>
                <a:spcPts val="0"/>
              </a:spcBef>
              <a:spcAft>
                <a:spcPts val="0"/>
              </a:spcAft>
              <a:buSzPts val="1400"/>
              <a:buAutoNum type="arabicParenR"/>
            </a:pPr>
            <a:r>
              <a:rPr lang="ka-GE" sz="1400" b="1"/>
              <a:t>ტურიზმის საინფორმაციო ცენტრი</a:t>
            </a:r>
            <a:endParaRPr sz="1400" b="1"/>
          </a:p>
          <a:p>
            <a:pPr marL="342900" lvl="0" indent="0" algn="l" rtl="0">
              <a:spcBef>
                <a:spcPts val="0"/>
              </a:spcBef>
              <a:spcAft>
                <a:spcPts val="0"/>
              </a:spcAft>
              <a:buNone/>
            </a:pPr>
            <a:endParaRPr sz="1400" b="1"/>
          </a:p>
          <a:p>
            <a:pPr marL="342900" lvl="0" indent="-228600" algn="l" rtl="0">
              <a:spcBef>
                <a:spcPts val="0"/>
              </a:spcBef>
              <a:spcAft>
                <a:spcPts val="0"/>
              </a:spcAft>
              <a:buSzPts val="1400"/>
              <a:buAutoNum type="arabicParenR"/>
            </a:pPr>
            <a:r>
              <a:rPr lang="ka-GE" sz="1400" b="1"/>
              <a:t>შემნახველი და გადამამუშავებელი საწარმოს შექმნა </a:t>
            </a:r>
            <a:endParaRPr sz="1400" b="1"/>
          </a:p>
          <a:p>
            <a:pPr marL="342900" lvl="0" indent="0" algn="l" rtl="0">
              <a:spcBef>
                <a:spcPts val="0"/>
              </a:spcBef>
              <a:spcAft>
                <a:spcPts val="0"/>
              </a:spcAft>
              <a:buNone/>
            </a:pPr>
            <a:endParaRPr sz="1400" b="1"/>
          </a:p>
          <a:p>
            <a:pPr marL="342900" lvl="0" indent="-228600" algn="l" rtl="0">
              <a:spcBef>
                <a:spcPts val="220"/>
              </a:spcBef>
              <a:spcAft>
                <a:spcPts val="0"/>
              </a:spcAft>
              <a:buSzPts val="1400"/>
              <a:buAutoNum type="arabicParenR"/>
            </a:pPr>
            <a:r>
              <a:rPr lang="ka-GE" sz="1400" b="1"/>
              <a:t>ლაბორატორიის შექმნა</a:t>
            </a:r>
            <a:endParaRPr sz="1400" b="1"/>
          </a:p>
          <a:p>
            <a:pPr marL="342900" lvl="0" indent="-254000" algn="l" rtl="0">
              <a:spcBef>
                <a:spcPts val="280"/>
              </a:spcBef>
              <a:spcAft>
                <a:spcPts val="0"/>
              </a:spcAft>
              <a:buClr>
                <a:schemeClr val="dk1"/>
              </a:buClr>
              <a:buSzPts val="1400"/>
              <a:buNone/>
            </a:pPr>
            <a:endParaRPr sz="1400" b="1">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7"/>
          <p:cNvSpPr txBox="1"/>
          <p:nvPr/>
        </p:nvSpPr>
        <p:spPr>
          <a:xfrm>
            <a:off x="262330" y="1098991"/>
            <a:ext cx="8881672" cy="540544"/>
          </a:xfrm>
          <a:prstGeom prst="rect">
            <a:avLst/>
          </a:prstGeom>
          <a:noFill/>
          <a:ln>
            <a:noFill/>
          </a:ln>
        </p:spPr>
        <p:txBody>
          <a:bodyPr spcFirstLastPara="1" wrap="square" lIns="91425" tIns="45700" rIns="91425" bIns="45700" anchor="ctr" anchorCtr="0">
            <a:normAutofit fontScale="97500"/>
          </a:bodyPr>
          <a:lstStyle/>
          <a:p>
            <a:pPr marL="0" marR="0" lvl="0" indent="0" algn="ctr" rtl="0">
              <a:spcBef>
                <a:spcPts val="0"/>
              </a:spcBef>
              <a:spcAft>
                <a:spcPts val="0"/>
              </a:spcAft>
              <a:buClr>
                <a:schemeClr val="dk1"/>
              </a:buClr>
              <a:buSzPct val="100000"/>
              <a:buFont typeface="Calibri"/>
              <a:buNone/>
            </a:pPr>
            <a:r>
              <a:rPr lang="ka-GE" sz="2400">
                <a:solidFill>
                  <a:schemeClr val="dk1"/>
                </a:solidFill>
                <a:latin typeface="Calibri"/>
                <a:ea typeface="Calibri"/>
                <a:cs typeface="Calibri"/>
                <a:sym typeface="Calibri"/>
              </a:rPr>
              <a:t>კომენტარების, კითხვებისა და პასუხების რაუნდი</a:t>
            </a:r>
            <a:endParaRPr sz="2400">
              <a:solidFill>
                <a:schemeClr val="dk1"/>
              </a:solidFill>
              <a:latin typeface="Calibri"/>
              <a:ea typeface="Calibri"/>
              <a:cs typeface="Calibri"/>
              <a:sym typeface="Calibri"/>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txBox="1"/>
          <p:nvPr/>
        </p:nvSpPr>
        <p:spPr>
          <a:xfrm>
            <a:off x="262330" y="1098991"/>
            <a:ext cx="8881672" cy="540544"/>
          </a:xfrm>
          <a:prstGeom prst="rect">
            <a:avLst/>
          </a:prstGeom>
          <a:noFill/>
          <a:ln>
            <a:noFill/>
          </a:ln>
        </p:spPr>
        <p:txBody>
          <a:bodyPr spcFirstLastPara="1" wrap="square" lIns="91425" tIns="45700" rIns="91425" bIns="45700" anchor="ctr" anchorCtr="0">
            <a:normAutofit fontScale="75000" lnSpcReduction="20000"/>
          </a:bodyPr>
          <a:lstStyle/>
          <a:p>
            <a:pPr marL="0" marR="0" lvl="0" indent="0" algn="ctr" rtl="0">
              <a:spcBef>
                <a:spcPts val="0"/>
              </a:spcBef>
              <a:spcAft>
                <a:spcPts val="0"/>
              </a:spcAft>
              <a:buClr>
                <a:schemeClr val="dk1"/>
              </a:buClr>
              <a:buSzPct val="100000"/>
              <a:buFont typeface="Calibri"/>
              <a:buNone/>
            </a:pPr>
            <a:r>
              <a:rPr lang="ka-GE" sz="2400">
                <a:solidFill>
                  <a:schemeClr val="dk1"/>
                </a:solidFill>
                <a:latin typeface="Calibri"/>
                <a:ea typeface="Calibri"/>
                <a:cs typeface="Calibri"/>
                <a:sym typeface="Calibri"/>
              </a:rPr>
              <a:t>აარჩიეთ თქვენთვის საინტერესო ინიციატივა </a:t>
            </a:r>
            <a:endParaRPr/>
          </a:p>
          <a:p>
            <a:pPr marL="0" marR="0" lvl="0" indent="0" algn="ctr" rtl="0">
              <a:spcBef>
                <a:spcPts val="0"/>
              </a:spcBef>
              <a:spcAft>
                <a:spcPts val="0"/>
              </a:spcAft>
              <a:buClr>
                <a:schemeClr val="dk1"/>
              </a:buClr>
              <a:buSzPct val="100000"/>
              <a:buFont typeface="Calibri"/>
              <a:buNone/>
            </a:pPr>
            <a:r>
              <a:rPr lang="ka-GE" sz="2400">
                <a:solidFill>
                  <a:schemeClr val="dk1"/>
                </a:solidFill>
                <a:latin typeface="Calibri"/>
                <a:ea typeface="Calibri"/>
                <a:cs typeface="Calibri"/>
                <a:sym typeface="Calibri"/>
              </a:rPr>
              <a:t>მონაწილეობის მისაღებად </a:t>
            </a:r>
            <a:endParaRPr/>
          </a:p>
        </p:txBody>
      </p:sp>
      <p:sp>
        <p:nvSpPr>
          <p:cNvPr id="439" name="Google Shape;439;p38"/>
          <p:cNvSpPr txBox="1">
            <a:spLocks noGrp="1"/>
          </p:cNvSpPr>
          <p:nvPr>
            <p:ph type="body" idx="1"/>
          </p:nvPr>
        </p:nvSpPr>
        <p:spPr>
          <a:xfrm>
            <a:off x="262330" y="1639535"/>
            <a:ext cx="5179674" cy="349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None/>
            </a:pPr>
            <a:r>
              <a:rPr lang="ka-GE" sz="1300" b="1">
                <a:latin typeface="Calibri"/>
                <a:ea typeface="Calibri"/>
                <a:cs typeface="Calibri"/>
                <a:sym typeface="Calibri"/>
              </a:rPr>
              <a:t>მოკლევადიანი ინიციატივების წარმატებული განხორციელების კრიტერიუმები </a:t>
            </a:r>
            <a:endParaRPr sz="1300" b="1">
              <a:latin typeface="Calibri"/>
              <a:ea typeface="Calibri"/>
              <a:cs typeface="Calibri"/>
              <a:sym typeface="Calibri"/>
            </a:endParaRPr>
          </a:p>
          <a:p>
            <a:pPr marL="342900" lvl="0" indent="-336550" algn="l" rtl="0">
              <a:spcBef>
                <a:spcPts val="280"/>
              </a:spcBef>
              <a:spcAft>
                <a:spcPts val="0"/>
              </a:spcAft>
              <a:buClr>
                <a:schemeClr val="dk1"/>
              </a:buClr>
              <a:buSzPts val="1300"/>
              <a:buChar char="•"/>
            </a:pPr>
            <a:r>
              <a:rPr lang="ka-GE" sz="1300">
                <a:latin typeface="Calibri"/>
                <a:ea typeface="Calibri"/>
                <a:cs typeface="Calibri"/>
                <a:sym typeface="Calibri"/>
              </a:rPr>
              <a:t>ინიციატივების განხორციელებას სჭირდება მხარდაჭერა</a:t>
            </a:r>
            <a:endParaRPr sz="1300">
              <a:latin typeface="Calibri"/>
              <a:ea typeface="Calibri"/>
              <a:cs typeface="Calibri"/>
              <a:sym typeface="Calibri"/>
            </a:endParaRPr>
          </a:p>
          <a:p>
            <a:pPr marL="342900" lvl="0" indent="-336550" algn="l" rtl="0">
              <a:spcBef>
                <a:spcPts val="280"/>
              </a:spcBef>
              <a:spcAft>
                <a:spcPts val="0"/>
              </a:spcAft>
              <a:buClr>
                <a:schemeClr val="dk1"/>
              </a:buClr>
              <a:buSzPts val="1300"/>
              <a:buChar char="•"/>
            </a:pPr>
            <a:r>
              <a:rPr lang="ka-GE" sz="1300">
                <a:latin typeface="Calibri"/>
                <a:ea typeface="Calibri"/>
                <a:cs typeface="Calibri"/>
                <a:sym typeface="Calibri"/>
              </a:rPr>
              <a:t>კერძო და საჯარო სექტორების მონაწილეობის გარეშე შეუძლებელი იქნება ინიციატივების განხორციელება</a:t>
            </a:r>
            <a:endParaRPr sz="1300">
              <a:latin typeface="Calibri"/>
              <a:ea typeface="Calibri"/>
              <a:cs typeface="Calibri"/>
              <a:sym typeface="Calibri"/>
            </a:endParaRPr>
          </a:p>
          <a:p>
            <a:pPr marL="342900" lvl="0" indent="-336550" algn="l" rtl="0">
              <a:spcBef>
                <a:spcPts val="280"/>
              </a:spcBef>
              <a:spcAft>
                <a:spcPts val="0"/>
              </a:spcAft>
              <a:buClr>
                <a:schemeClr val="dk1"/>
              </a:buClr>
              <a:buSzPts val="1300"/>
              <a:buChar char="•"/>
            </a:pPr>
            <a:r>
              <a:rPr lang="ka-GE" sz="1300">
                <a:latin typeface="Calibri"/>
                <a:ea typeface="Calibri"/>
                <a:cs typeface="Calibri"/>
                <a:sym typeface="Calibri"/>
              </a:rPr>
              <a:t>სამი კვირის შემდეგ დაიწყება მხარდაჭერილი ინიციატივების განხორციელებისთვის დაგეგმვის პროცესი</a:t>
            </a:r>
            <a:endParaRPr sz="1300">
              <a:latin typeface="Calibri"/>
              <a:ea typeface="Calibri"/>
              <a:cs typeface="Calibri"/>
              <a:sym typeface="Calibri"/>
            </a:endParaRPr>
          </a:p>
          <a:p>
            <a:pPr marL="0" lvl="0" indent="0" algn="l" rtl="0">
              <a:spcBef>
                <a:spcPts val="280"/>
              </a:spcBef>
              <a:spcAft>
                <a:spcPts val="0"/>
              </a:spcAft>
              <a:buClr>
                <a:schemeClr val="dk1"/>
              </a:buClr>
              <a:buSzPts val="1400"/>
              <a:buNone/>
            </a:pPr>
            <a:endParaRPr sz="1300" b="1"/>
          </a:p>
          <a:p>
            <a:pPr marL="0" lvl="0" indent="0" algn="l" rtl="0">
              <a:spcBef>
                <a:spcPts val="280"/>
              </a:spcBef>
              <a:spcAft>
                <a:spcPts val="0"/>
              </a:spcAft>
              <a:buClr>
                <a:schemeClr val="dk1"/>
              </a:buClr>
              <a:buSzPts val="1400"/>
              <a:buNone/>
            </a:pPr>
            <a:r>
              <a:rPr lang="ka-GE" sz="1300" b="1">
                <a:latin typeface="Calibri"/>
                <a:ea typeface="Calibri"/>
                <a:cs typeface="Calibri"/>
                <a:sym typeface="Calibri"/>
              </a:rPr>
              <a:t>ინსტრუქცია</a:t>
            </a:r>
            <a:endParaRPr sz="1300" b="1">
              <a:latin typeface="Calibri"/>
              <a:ea typeface="Calibri"/>
              <a:cs typeface="Calibri"/>
              <a:sym typeface="Calibri"/>
            </a:endParaRPr>
          </a:p>
          <a:p>
            <a:pPr marL="342900" lvl="0" indent="-336550" algn="l" rtl="0">
              <a:spcBef>
                <a:spcPts val="280"/>
              </a:spcBef>
              <a:spcAft>
                <a:spcPts val="0"/>
              </a:spcAft>
              <a:buClr>
                <a:schemeClr val="dk1"/>
              </a:buClr>
              <a:buSzPts val="1300"/>
              <a:buChar char="•"/>
            </a:pPr>
            <a:r>
              <a:rPr lang="ka-GE" sz="1300">
                <a:latin typeface="Calibri"/>
                <a:ea typeface="Calibri"/>
                <a:cs typeface="Calibri"/>
                <a:sym typeface="Calibri"/>
              </a:rPr>
              <a:t>მობრძანდით წინ!</a:t>
            </a:r>
            <a:endParaRPr sz="3100"/>
          </a:p>
          <a:p>
            <a:pPr marL="342900" lvl="0" indent="-336550" algn="l" rtl="0">
              <a:spcBef>
                <a:spcPts val="280"/>
              </a:spcBef>
              <a:spcAft>
                <a:spcPts val="0"/>
              </a:spcAft>
              <a:buClr>
                <a:schemeClr val="dk1"/>
              </a:buClr>
              <a:buSzPts val="1300"/>
              <a:buChar char="•"/>
            </a:pPr>
            <a:r>
              <a:rPr lang="ka-GE" sz="1300">
                <a:latin typeface="Calibri"/>
                <a:ea typeface="Calibri"/>
                <a:cs typeface="Calibri"/>
                <a:sym typeface="Calibri"/>
              </a:rPr>
              <a:t>გაეცანით ინიციატივების ჩამონათვალს</a:t>
            </a:r>
            <a:endParaRPr sz="1300">
              <a:latin typeface="Calibri"/>
              <a:ea typeface="Calibri"/>
              <a:cs typeface="Calibri"/>
              <a:sym typeface="Calibri"/>
            </a:endParaRPr>
          </a:p>
          <a:p>
            <a:pPr marL="342900" lvl="0" indent="-336550" algn="l" rtl="0">
              <a:spcBef>
                <a:spcPts val="280"/>
              </a:spcBef>
              <a:spcAft>
                <a:spcPts val="0"/>
              </a:spcAft>
              <a:buClr>
                <a:schemeClr val="dk1"/>
              </a:buClr>
              <a:buSzPts val="1300"/>
              <a:buChar char="•"/>
            </a:pPr>
            <a:r>
              <a:rPr lang="ka-GE" sz="1300">
                <a:latin typeface="Calibri"/>
                <a:ea typeface="Calibri"/>
                <a:cs typeface="Calibri"/>
                <a:sym typeface="Calibri"/>
              </a:rPr>
              <a:t>ხელი მოაწერეთ თქვენთვის სასურველი  ინიციატივ(ებ)ის გასწვრივ და ამით დაადასტურეთ თქვენი მზადყოფნა განხორციელების პროცესში მონაწილეობისთვის </a:t>
            </a:r>
            <a:endParaRPr sz="1300">
              <a:latin typeface="Calibri"/>
              <a:ea typeface="Calibri"/>
              <a:cs typeface="Calibri"/>
              <a:sym typeface="Calibri"/>
            </a:endParaRPr>
          </a:p>
          <a:p>
            <a:pPr marL="342900" lvl="0" indent="0" algn="l" rtl="0">
              <a:spcBef>
                <a:spcPts val="280"/>
              </a:spcBef>
              <a:spcAft>
                <a:spcPts val="0"/>
              </a:spcAft>
              <a:buNone/>
            </a:pPr>
            <a:endParaRPr sz="1300" b="1">
              <a:solidFill>
                <a:srgbClr val="FF0000"/>
              </a:solidFill>
            </a:endParaRPr>
          </a:p>
          <a:p>
            <a:pPr marL="342900" lvl="0" indent="-336550" algn="l" rtl="0">
              <a:spcBef>
                <a:spcPts val="280"/>
              </a:spcBef>
              <a:spcAft>
                <a:spcPts val="0"/>
              </a:spcAft>
              <a:buClr>
                <a:srgbClr val="FF0000"/>
              </a:buClr>
              <a:buSzPts val="1300"/>
              <a:buFont typeface="Noto Sans Symbols"/>
              <a:buChar char="⇒"/>
            </a:pPr>
            <a:r>
              <a:rPr lang="ka-GE" sz="1300" b="1">
                <a:solidFill>
                  <a:srgbClr val="FF0000"/>
                </a:solidFill>
                <a:latin typeface="Calibri"/>
                <a:ea typeface="Calibri"/>
                <a:cs typeface="Calibri"/>
                <a:sym typeface="Calibri"/>
              </a:rPr>
              <a:t>დავიწყებთ იმ ინიციატივებით, რომლებსაც მხარს დაუჭერენ დაინტერესებული აქტორები</a:t>
            </a:r>
            <a:endParaRPr sz="1300" b="1">
              <a:solidFill>
                <a:srgbClr val="FF0000"/>
              </a:solidFill>
              <a:latin typeface="Calibri"/>
              <a:ea typeface="Calibri"/>
              <a:cs typeface="Calibri"/>
              <a:sym typeface="Calibri"/>
            </a:endParaRPr>
          </a:p>
          <a:p>
            <a:pPr marL="342900" lvl="0" indent="-336550" algn="l" rtl="0">
              <a:spcBef>
                <a:spcPts val="280"/>
              </a:spcBef>
              <a:spcAft>
                <a:spcPts val="0"/>
              </a:spcAft>
              <a:buClr>
                <a:srgbClr val="FF0000"/>
              </a:buClr>
              <a:buSzPts val="1300"/>
              <a:buFont typeface="Noto Sans Symbols"/>
              <a:buChar char="⇒"/>
            </a:pPr>
            <a:r>
              <a:rPr lang="ka-GE" sz="1300" b="1">
                <a:solidFill>
                  <a:srgbClr val="FF0000"/>
                </a:solidFill>
                <a:latin typeface="Calibri"/>
                <a:ea typeface="Calibri"/>
                <a:cs typeface="Calibri"/>
                <a:sym typeface="Calibri"/>
              </a:rPr>
              <a:t>დაგვიტოვეთ საკონტაქტო ინფორმაცია და დაგპატიჟებთ დაგეგმვის პროცესში მონაწილეობის მისაღებად </a:t>
            </a:r>
            <a:endParaRPr sz="3100"/>
          </a:p>
          <a:p>
            <a:pPr marL="342900" lvl="0" indent="-254000" algn="l" rtl="0">
              <a:spcBef>
                <a:spcPts val="280"/>
              </a:spcBef>
              <a:spcAft>
                <a:spcPts val="0"/>
              </a:spcAft>
              <a:buClr>
                <a:schemeClr val="dk1"/>
              </a:buClr>
              <a:buSzPts val="1400"/>
              <a:buNone/>
            </a:pPr>
            <a:endParaRPr sz="1300" b="1">
              <a:latin typeface="Calibri"/>
              <a:ea typeface="Calibri"/>
              <a:cs typeface="Calibri"/>
              <a:sym typeface="Calibri"/>
            </a:endParaRPr>
          </a:p>
          <a:p>
            <a:pPr marL="342900" lvl="0" indent="-254000" algn="l" rtl="0">
              <a:spcBef>
                <a:spcPts val="280"/>
              </a:spcBef>
              <a:spcAft>
                <a:spcPts val="0"/>
              </a:spcAft>
              <a:buClr>
                <a:schemeClr val="dk1"/>
              </a:buClr>
              <a:buSzPts val="1400"/>
              <a:buNone/>
            </a:pPr>
            <a:endParaRPr sz="1300" b="1">
              <a:latin typeface="Calibri"/>
              <a:ea typeface="Calibri"/>
              <a:cs typeface="Calibri"/>
              <a:sym typeface="Calibri"/>
            </a:endParaRPr>
          </a:p>
        </p:txBody>
      </p:sp>
      <p:pic>
        <p:nvPicPr>
          <p:cNvPr id="440" name="Google Shape;440;p38"/>
          <p:cNvPicPr preferRelativeResize="0"/>
          <p:nvPr/>
        </p:nvPicPr>
        <p:blipFill rotWithShape="1">
          <a:blip r:embed="rId3">
            <a:alphaModFix/>
          </a:blip>
          <a:srcRect/>
          <a:stretch/>
        </p:blipFill>
        <p:spPr>
          <a:xfrm>
            <a:off x="5442004" y="1963783"/>
            <a:ext cx="3392709" cy="4033698"/>
          </a:xfrm>
          <a:prstGeom prst="rect">
            <a:avLst/>
          </a:prstGeom>
          <a:noFill/>
          <a:ln>
            <a:noFill/>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9"/>
          <p:cNvSpPr txBox="1"/>
          <p:nvPr/>
        </p:nvSpPr>
        <p:spPr>
          <a:xfrm>
            <a:off x="262330" y="1098991"/>
            <a:ext cx="8881672" cy="540544"/>
          </a:xfrm>
          <a:prstGeom prst="rect">
            <a:avLst/>
          </a:prstGeom>
          <a:noFill/>
          <a:ln>
            <a:noFill/>
          </a:ln>
        </p:spPr>
        <p:txBody>
          <a:bodyPr spcFirstLastPara="1" wrap="square" lIns="91425" tIns="45700" rIns="91425" bIns="45700" anchor="ctr" anchorCtr="0">
            <a:normAutofit fontScale="97500"/>
          </a:bodyPr>
          <a:lstStyle/>
          <a:p>
            <a:pPr marL="0" marR="0" lvl="0" indent="0" algn="ctr" rtl="0">
              <a:spcBef>
                <a:spcPts val="0"/>
              </a:spcBef>
              <a:spcAft>
                <a:spcPts val="0"/>
              </a:spcAft>
              <a:buClr>
                <a:schemeClr val="dk1"/>
              </a:buClr>
              <a:buSzPct val="100000"/>
              <a:buFont typeface="Calibri"/>
              <a:buNone/>
            </a:pPr>
            <a:r>
              <a:rPr lang="ka-GE" sz="2400">
                <a:solidFill>
                  <a:schemeClr val="dk1"/>
                </a:solidFill>
                <a:latin typeface="Calibri"/>
                <a:ea typeface="Calibri"/>
                <a:cs typeface="Calibri"/>
                <a:sym typeface="Calibri"/>
              </a:rPr>
              <a:t>დახურვა და შეფასება</a:t>
            </a:r>
            <a:endParaRPr sz="2400">
              <a:solidFill>
                <a:schemeClr val="dk1"/>
              </a:solidFill>
              <a:latin typeface="Calibri"/>
              <a:ea typeface="Calibri"/>
              <a:cs typeface="Calibri"/>
              <a:sym typeface="Calibri"/>
            </a:endParaRPr>
          </a:p>
        </p:txBody>
      </p:sp>
      <p:sp>
        <p:nvSpPr>
          <p:cNvPr id="446" name="Google Shape;446;p39"/>
          <p:cNvSpPr txBox="1">
            <a:spLocks noGrp="1"/>
          </p:cNvSpPr>
          <p:nvPr>
            <p:ph type="body" idx="1"/>
          </p:nvPr>
        </p:nvSpPr>
        <p:spPr>
          <a:xfrm>
            <a:off x="664113" y="2263540"/>
            <a:ext cx="4122180" cy="3495469"/>
          </a:xfrm>
          <a:prstGeom prst="rect">
            <a:avLst/>
          </a:prstGeom>
          <a:noFill/>
          <a:ln>
            <a:noFill/>
          </a:ln>
        </p:spPr>
        <p:txBody>
          <a:bodyPr spcFirstLastPara="1" wrap="square" lIns="91425" tIns="45700" rIns="91425" bIns="45700" anchor="t" anchorCtr="0">
            <a:noAutofit/>
          </a:bodyPr>
          <a:lstStyle/>
          <a:p>
            <a:pPr marL="88900" lvl="0" indent="0" algn="l" rtl="0">
              <a:spcBef>
                <a:spcPts val="280"/>
              </a:spcBef>
              <a:spcAft>
                <a:spcPts val="0"/>
              </a:spcAft>
              <a:buClr>
                <a:schemeClr val="dk1"/>
              </a:buClr>
              <a:buSzPts val="1400"/>
              <a:buNone/>
            </a:pPr>
            <a:endParaRPr sz="1400" b="1">
              <a:latin typeface="Calibri"/>
              <a:ea typeface="Calibri"/>
              <a:cs typeface="Calibri"/>
              <a:sym typeface="Calibri"/>
            </a:endParaRPr>
          </a:p>
          <a:p>
            <a:pPr marL="342900" lvl="0" indent="-254000" algn="l" rtl="0">
              <a:spcBef>
                <a:spcPts val="280"/>
              </a:spcBef>
              <a:spcAft>
                <a:spcPts val="0"/>
              </a:spcAft>
              <a:buClr>
                <a:schemeClr val="dk1"/>
              </a:buClr>
              <a:buSzPts val="1400"/>
              <a:buNone/>
            </a:pPr>
            <a:endParaRPr sz="1400" b="1">
              <a:latin typeface="Calibri"/>
              <a:ea typeface="Calibri"/>
              <a:cs typeface="Calibri"/>
              <a:sym typeface="Calibri"/>
            </a:endParaRPr>
          </a:p>
          <a:p>
            <a:pPr marL="342900" lvl="0" indent="-342900" algn="l" rtl="0">
              <a:spcBef>
                <a:spcPts val="280"/>
              </a:spcBef>
              <a:spcAft>
                <a:spcPts val="0"/>
              </a:spcAft>
              <a:buClr>
                <a:schemeClr val="dk1"/>
              </a:buClr>
              <a:buSzPts val="1400"/>
              <a:buChar char="•"/>
            </a:pPr>
            <a:r>
              <a:rPr lang="ka-GE" sz="1400" b="1">
                <a:latin typeface="Calibri"/>
                <a:ea typeface="Calibri"/>
                <a:cs typeface="Calibri"/>
                <a:sym typeface="Calibri"/>
              </a:rPr>
              <a:t>ჯგუფების წევრებისთვის სერთიფიკატების გადაცემა </a:t>
            </a:r>
            <a:endParaRPr sz="1400" b="1">
              <a:latin typeface="Calibri"/>
              <a:ea typeface="Calibri"/>
              <a:cs typeface="Calibri"/>
              <a:sym typeface="Calibri"/>
            </a:endParaRPr>
          </a:p>
          <a:p>
            <a:pPr marL="342900" lvl="0" indent="-254000" algn="l" rtl="0">
              <a:spcBef>
                <a:spcPts val="280"/>
              </a:spcBef>
              <a:spcAft>
                <a:spcPts val="0"/>
              </a:spcAft>
              <a:buClr>
                <a:schemeClr val="dk1"/>
              </a:buClr>
              <a:buSzPts val="1400"/>
              <a:buNone/>
            </a:pPr>
            <a:endParaRPr sz="1400" b="1">
              <a:latin typeface="Calibri"/>
              <a:ea typeface="Calibri"/>
              <a:cs typeface="Calibri"/>
              <a:sym typeface="Calibri"/>
            </a:endParaRPr>
          </a:p>
          <a:p>
            <a:pPr marL="342900" lvl="0" indent="-254000" algn="l" rtl="0">
              <a:spcBef>
                <a:spcPts val="280"/>
              </a:spcBef>
              <a:spcAft>
                <a:spcPts val="0"/>
              </a:spcAft>
              <a:buClr>
                <a:schemeClr val="dk1"/>
              </a:buClr>
              <a:buSzPts val="1400"/>
              <a:buNone/>
            </a:pPr>
            <a:endParaRPr sz="1400" b="1">
              <a:latin typeface="Calibri"/>
              <a:ea typeface="Calibri"/>
              <a:cs typeface="Calibri"/>
              <a:sym typeface="Calibri"/>
            </a:endParaRPr>
          </a:p>
          <a:p>
            <a:pPr marL="342900" lvl="0" indent="-342900" algn="l" rtl="0">
              <a:spcBef>
                <a:spcPts val="280"/>
              </a:spcBef>
              <a:spcAft>
                <a:spcPts val="0"/>
              </a:spcAft>
              <a:buClr>
                <a:schemeClr val="dk1"/>
              </a:buClr>
              <a:buSzPts val="1400"/>
              <a:buChar char="•"/>
            </a:pPr>
            <a:r>
              <a:rPr lang="ka-GE" sz="1400" b="1">
                <a:latin typeface="Calibri"/>
                <a:ea typeface="Calibri"/>
                <a:cs typeface="Calibri"/>
                <a:sym typeface="Calibri"/>
              </a:rPr>
              <a:t>მერების, SDC-ს და NALAG-ს სამადლობელი სიტყვა</a:t>
            </a:r>
            <a:endParaRPr sz="1400" b="1">
              <a:latin typeface="Calibri"/>
              <a:ea typeface="Calibri"/>
              <a:cs typeface="Calibri"/>
              <a:sym typeface="Calibri"/>
            </a:endParaRPr>
          </a:p>
          <a:p>
            <a:pPr marL="342900" lvl="0" indent="-254000" algn="l" rtl="0">
              <a:spcBef>
                <a:spcPts val="280"/>
              </a:spcBef>
              <a:spcAft>
                <a:spcPts val="0"/>
              </a:spcAft>
              <a:buClr>
                <a:schemeClr val="dk1"/>
              </a:buClr>
              <a:buSzPts val="1400"/>
              <a:buNone/>
            </a:pPr>
            <a:endParaRPr sz="1400" b="1">
              <a:latin typeface="Calibri"/>
              <a:ea typeface="Calibri"/>
              <a:cs typeface="Calibri"/>
              <a:sym typeface="Calibri"/>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0"/>
          <p:cNvSpPr txBox="1">
            <a:spLocks noGrp="1"/>
          </p:cNvSpPr>
          <p:nvPr>
            <p:ph type="body" idx="1"/>
          </p:nvPr>
        </p:nvSpPr>
        <p:spPr>
          <a:xfrm>
            <a:off x="2105025" y="2608050"/>
            <a:ext cx="6760200" cy="1641900"/>
          </a:xfrm>
          <a:prstGeom prst="rect">
            <a:avLst/>
          </a:prstGeom>
          <a:noFill/>
          <a:ln>
            <a:noFill/>
          </a:ln>
        </p:spPr>
        <p:txBody>
          <a:bodyPr spcFirstLastPara="1" wrap="square" lIns="68575" tIns="34275" rIns="68575" bIns="34275" anchor="b" anchorCtr="0">
            <a:normAutofit fontScale="92500"/>
          </a:bodyPr>
          <a:lstStyle/>
          <a:p>
            <a:pPr marL="0" lvl="0" indent="0" algn="ctr" rtl="0">
              <a:spcBef>
                <a:spcPts val="0"/>
              </a:spcBef>
              <a:spcAft>
                <a:spcPts val="0"/>
              </a:spcAft>
              <a:buClr>
                <a:srgbClr val="06699A"/>
              </a:buClr>
              <a:buSzPct val="100000"/>
              <a:buNone/>
            </a:pPr>
            <a:r>
              <a:rPr lang="ka-GE" sz="4500">
                <a:solidFill>
                  <a:srgbClr val="06699A"/>
                </a:solidFill>
              </a:rPr>
              <a:t>მადლობა ყურადღებისთვის!</a:t>
            </a:r>
            <a:endParaRPr>
              <a:solidFill>
                <a:schemeClr val="dk1"/>
              </a:solidFill>
              <a:latin typeface="Calibri"/>
              <a:ea typeface="Calibri"/>
              <a:cs typeface="Calibri"/>
              <a:sym typeface="Calibri"/>
            </a:endParaRPr>
          </a:p>
        </p:txBody>
      </p:sp>
      <p:sp>
        <p:nvSpPr>
          <p:cNvPr id="452" name="Google Shape;452;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00000000-1234-1234-1234-123412341234}" type="slidenum">
              <a:rPr lang="ka-GE"/>
              <a:t>35</a:t>
            </a:fld>
            <a:endParaRPr/>
          </a:p>
        </p:txBody>
      </p:sp>
      <p:sp>
        <p:nvSpPr>
          <p:cNvPr id="453" name="Google Shape;453;p40"/>
          <p:cNvSpPr txBox="1"/>
          <p:nvPr/>
        </p:nvSpPr>
        <p:spPr>
          <a:xfrm>
            <a:off x="678213" y="3059667"/>
            <a:ext cx="27534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161f6f6af70_2_96"/>
          <p:cNvSpPr txBox="1">
            <a:spLocks noGrp="1"/>
          </p:cNvSpPr>
          <p:nvPr>
            <p:ph type="title"/>
          </p:nvPr>
        </p:nvSpPr>
        <p:spPr>
          <a:xfrm>
            <a:off x="308654" y="1041124"/>
            <a:ext cx="5920200" cy="9978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LED-ის საპილოტე პროექტები სენაკსა და ფოთში</a:t>
            </a:r>
            <a:endParaRPr sz="2400"/>
          </a:p>
        </p:txBody>
      </p:sp>
      <p:sp>
        <p:nvSpPr>
          <p:cNvPr id="127" name="Google Shape;127;g161f6f6af70_2_96"/>
          <p:cNvSpPr txBox="1">
            <a:spLocks noGrp="1"/>
          </p:cNvSpPr>
          <p:nvPr>
            <p:ph type="body" idx="1"/>
          </p:nvPr>
        </p:nvSpPr>
        <p:spPr>
          <a:xfrm>
            <a:off x="348015" y="1930667"/>
            <a:ext cx="5413800" cy="3378900"/>
          </a:xfrm>
          <a:prstGeom prst="rect">
            <a:avLst/>
          </a:prstGeom>
          <a:noFill/>
          <a:ln>
            <a:noFill/>
          </a:ln>
        </p:spPr>
        <p:txBody>
          <a:bodyPr spcFirstLastPara="1" wrap="square" lIns="68575" tIns="34275" rIns="68575" bIns="34275" anchor="t" anchorCtr="0">
            <a:noAutofit/>
          </a:bodyPr>
          <a:lstStyle/>
          <a:p>
            <a:pPr marL="342900" lvl="0" indent="-342900" algn="l" rtl="0">
              <a:spcBef>
                <a:spcPts val="0"/>
              </a:spcBef>
              <a:spcAft>
                <a:spcPts val="0"/>
              </a:spcAft>
              <a:buClr>
                <a:schemeClr val="dk1"/>
              </a:buClr>
              <a:buSzPts val="1600"/>
              <a:buChar char="•"/>
            </a:pPr>
            <a:r>
              <a:rPr lang="ka-GE" sz="1700">
                <a:latin typeface="Helvetica Neue"/>
                <a:ea typeface="Helvetica Neue"/>
                <a:cs typeface="Helvetica Neue"/>
                <a:sym typeface="Helvetica Neue"/>
              </a:rPr>
              <a:t>ადგილობ</a:t>
            </a:r>
            <a:r>
              <a:rPr lang="ka-GE" sz="1500">
                <a:latin typeface="Helvetica Neue"/>
                <a:ea typeface="Helvetica Neue"/>
                <a:cs typeface="Helvetica Neue"/>
                <a:sym typeface="Helvetica Neue"/>
              </a:rPr>
              <a:t>რივი ეკონომიკური განვითარების მხარდაჭერა ორ მუნიციპალიტეტში: ფოთი და სენაკი </a:t>
            </a:r>
            <a:endParaRPr sz="1500">
              <a:latin typeface="Helvetica Neue"/>
              <a:ea typeface="Helvetica Neue"/>
              <a:cs typeface="Helvetica Neue"/>
              <a:sym typeface="Helvetica Neue"/>
            </a:endParaRPr>
          </a:p>
          <a:p>
            <a:pPr marL="342900" lvl="0" indent="-342900" algn="l" rtl="0">
              <a:spcBef>
                <a:spcPts val="320"/>
              </a:spcBef>
              <a:spcAft>
                <a:spcPts val="0"/>
              </a:spcAft>
              <a:buClr>
                <a:schemeClr val="dk1"/>
              </a:buClr>
              <a:buSzPts val="1600"/>
              <a:buChar char="•"/>
            </a:pPr>
            <a:r>
              <a:rPr lang="ka-GE" sz="1600">
                <a:latin typeface="Helvetica Neue"/>
                <a:ea typeface="Helvetica Neue"/>
                <a:cs typeface="Helvetica Neue"/>
                <a:sym typeface="Helvetica Neue"/>
              </a:rPr>
              <a:t>მიდგომის ძირითადი ამოცანები </a:t>
            </a:r>
            <a:endParaRPr sz="1600">
              <a:latin typeface="Helvetica Neue"/>
              <a:ea typeface="Helvetica Neue"/>
              <a:cs typeface="Helvetica Neue"/>
              <a:sym typeface="Helvetica Neue"/>
            </a:endParaRPr>
          </a:p>
          <a:p>
            <a:pPr marL="742950" lvl="1" indent="-285750" algn="l" rtl="0">
              <a:spcBef>
                <a:spcPts val="280"/>
              </a:spcBef>
              <a:spcAft>
                <a:spcPts val="0"/>
              </a:spcAft>
              <a:buClr>
                <a:schemeClr val="dk1"/>
              </a:buClr>
              <a:buSzPts val="1400"/>
              <a:buChar char="–"/>
            </a:pPr>
            <a:r>
              <a:rPr lang="ka-GE" sz="1400">
                <a:latin typeface="Helvetica Neue"/>
                <a:ea typeface="Helvetica Neue"/>
                <a:cs typeface="Helvetica Neue"/>
                <a:sym typeface="Helvetica Neue"/>
              </a:rPr>
              <a:t>ბიზნესზე ორიენტირებული მიდგომების მხარდაჭერა</a:t>
            </a:r>
            <a:endParaRPr/>
          </a:p>
          <a:p>
            <a:pPr marL="742950" lvl="1" indent="-285750" algn="l" rtl="0">
              <a:spcBef>
                <a:spcPts val="280"/>
              </a:spcBef>
              <a:spcAft>
                <a:spcPts val="0"/>
              </a:spcAft>
              <a:buClr>
                <a:schemeClr val="dk1"/>
              </a:buClr>
              <a:buSzPts val="1400"/>
              <a:buChar char="–"/>
            </a:pPr>
            <a:r>
              <a:rPr lang="ka-GE" sz="1400">
                <a:latin typeface="Helvetica Neue"/>
                <a:ea typeface="Helvetica Neue"/>
                <a:cs typeface="Helvetica Neue"/>
                <a:sym typeface="Helvetica Neue"/>
              </a:rPr>
              <a:t>კონკურენტუნარიანობასთან დაკავშირებული პრობლემების განსაზღვრა </a:t>
            </a:r>
            <a:endParaRPr/>
          </a:p>
          <a:p>
            <a:pPr marL="742950" lvl="1" indent="-285750" algn="l" rtl="0">
              <a:spcBef>
                <a:spcPts val="280"/>
              </a:spcBef>
              <a:spcAft>
                <a:spcPts val="0"/>
              </a:spcAft>
              <a:buClr>
                <a:schemeClr val="dk1"/>
              </a:buClr>
              <a:buSzPts val="1400"/>
              <a:buChar char="–"/>
            </a:pPr>
            <a:r>
              <a:rPr lang="ka-GE" sz="1400" b="1">
                <a:latin typeface="Helvetica Neue"/>
                <a:ea typeface="Helvetica Neue"/>
                <a:cs typeface="Helvetica Neue"/>
                <a:sym typeface="Helvetica Neue"/>
              </a:rPr>
              <a:t>კონკრეტული ინიციატივების განხორციელება ბიზნესებსა და მხარდამჭერ ორგანიზაციებს შორის თანამშრომლობით</a:t>
            </a:r>
            <a:endParaRPr b="1"/>
          </a:p>
          <a:p>
            <a:pPr marL="742950" lvl="1" indent="-285750" algn="l" rtl="0">
              <a:spcBef>
                <a:spcPts val="280"/>
              </a:spcBef>
              <a:spcAft>
                <a:spcPts val="0"/>
              </a:spcAft>
              <a:buClr>
                <a:schemeClr val="dk1"/>
              </a:buClr>
              <a:buSzPts val="1400"/>
              <a:buChar char="–"/>
            </a:pPr>
            <a:r>
              <a:rPr lang="ka-GE" sz="1400">
                <a:latin typeface="Helvetica Neue"/>
                <a:ea typeface="Helvetica Neue"/>
                <a:cs typeface="Helvetica Neue"/>
                <a:sym typeface="Helvetica Neue"/>
              </a:rPr>
              <a:t>ადგილობრივი ეკონომიკური განვითარების იმ ასპექტების განსაზღვრა, რომელთა მოგვარებაც საჭიროებს მხარდაჭერას და თანამშრომლობას ცენტრალური დონიდან </a:t>
            </a:r>
            <a:endParaRPr/>
          </a:p>
          <a:p>
            <a:pPr marL="742950" lvl="1" indent="-196850" algn="l" rtl="0">
              <a:spcBef>
                <a:spcPts val="280"/>
              </a:spcBef>
              <a:spcAft>
                <a:spcPts val="0"/>
              </a:spcAft>
              <a:buClr>
                <a:schemeClr val="dk1"/>
              </a:buClr>
              <a:buSzPts val="1400"/>
              <a:buNone/>
            </a:pPr>
            <a:endParaRPr sz="1400">
              <a:latin typeface="Helvetica Neue"/>
              <a:ea typeface="Helvetica Neue"/>
              <a:cs typeface="Helvetica Neue"/>
              <a:sym typeface="Helvetica Neue"/>
            </a:endParaRPr>
          </a:p>
        </p:txBody>
      </p:sp>
      <p:pic>
        <p:nvPicPr>
          <p:cNvPr id="128" name="Google Shape;128;g161f6f6af70_2_96" descr="A picture containing outdoor, nature&#10;&#10;Description automatically generated"/>
          <p:cNvPicPr preferRelativeResize="0"/>
          <p:nvPr/>
        </p:nvPicPr>
        <p:blipFill rotWithShape="1">
          <a:blip r:embed="rId3">
            <a:alphaModFix/>
          </a:blip>
          <a:srcRect/>
          <a:stretch/>
        </p:blipFill>
        <p:spPr>
          <a:xfrm>
            <a:off x="6070568" y="3495794"/>
            <a:ext cx="2493354" cy="1813815"/>
          </a:xfrm>
          <a:prstGeom prst="rect">
            <a:avLst/>
          </a:prstGeom>
          <a:noFill/>
          <a:ln>
            <a:noFill/>
          </a:ln>
        </p:spPr>
      </p:pic>
      <p:pic>
        <p:nvPicPr>
          <p:cNvPr id="129" name="Google Shape;129;g161f6f6af70_2_96" descr="Senaki | Georgian Travel Guide"/>
          <p:cNvPicPr preferRelativeResize="0"/>
          <p:nvPr/>
        </p:nvPicPr>
        <p:blipFill rotWithShape="1">
          <a:blip r:embed="rId4">
            <a:alphaModFix/>
          </a:blip>
          <a:srcRect/>
          <a:stretch/>
        </p:blipFill>
        <p:spPr>
          <a:xfrm>
            <a:off x="6537453" y="1382182"/>
            <a:ext cx="2485900" cy="1822445"/>
          </a:xfrm>
          <a:prstGeom prst="rect">
            <a:avLst/>
          </a:prstGeom>
          <a:noFill/>
          <a:ln>
            <a:noFill/>
          </a:ln>
        </p:spPr>
      </p:pic>
      <p:sp>
        <p:nvSpPr>
          <p:cNvPr id="130" name="Google Shape;130;g161f6f6af70_2_96"/>
          <p:cNvSpPr txBox="1">
            <a:spLocks noGrp="1"/>
          </p:cNvSpPr>
          <p:nvPr>
            <p:ph type="sldNum" idx="12"/>
          </p:nvPr>
        </p:nvSpPr>
        <p:spPr>
          <a:xfrm>
            <a:off x="6457950" y="5624513"/>
            <a:ext cx="2057400" cy="2739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Clr>
                <a:srgbClr val="000000"/>
              </a:buClr>
              <a:buFont typeface="Arial"/>
              <a:buNone/>
            </a:pPr>
            <a:fld id="{00000000-1234-1234-1234-123412341234}" type="slidenum">
              <a:rPr lang="ka-GE"/>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g161f6f6af70_2_197"/>
          <p:cNvPicPr preferRelativeResize="0"/>
          <p:nvPr/>
        </p:nvPicPr>
        <p:blipFill>
          <a:blip r:embed="rId3">
            <a:alphaModFix/>
          </a:blip>
          <a:stretch>
            <a:fillRect/>
          </a:stretch>
        </p:blipFill>
        <p:spPr>
          <a:xfrm>
            <a:off x="947950" y="1649251"/>
            <a:ext cx="7675826" cy="4004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142" name="Google Shape;142;p5"/>
          <p:cNvSpPr txBox="1">
            <a:spLocks noGrp="1"/>
          </p:cNvSpPr>
          <p:nvPr>
            <p:ph type="title"/>
          </p:nvPr>
        </p:nvSpPr>
        <p:spPr>
          <a:xfrm>
            <a:off x="914309" y="1293073"/>
            <a:ext cx="7484165" cy="870986"/>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რა არის PACA?</a:t>
            </a:r>
            <a:endParaRPr/>
          </a:p>
        </p:txBody>
      </p:sp>
      <p:sp>
        <p:nvSpPr>
          <p:cNvPr id="143" name="Google Shape;143;p5"/>
          <p:cNvSpPr txBox="1">
            <a:spLocks noGrp="1"/>
          </p:cNvSpPr>
          <p:nvPr>
            <p:ph type="body" idx="1"/>
          </p:nvPr>
        </p:nvSpPr>
        <p:spPr>
          <a:xfrm>
            <a:off x="457200" y="2279153"/>
            <a:ext cx="8229600" cy="3847009"/>
          </a:xfrm>
          <a:prstGeom prst="rect">
            <a:avLst/>
          </a:prstGeom>
          <a:noFill/>
          <a:ln>
            <a:noFill/>
          </a:ln>
        </p:spPr>
        <p:txBody>
          <a:bodyPr spcFirstLastPara="1" wrap="square" lIns="91425" tIns="45700" rIns="91425" bIns="45700" anchor="t" anchorCtr="0">
            <a:noAutofit/>
          </a:bodyPr>
          <a:lstStyle/>
          <a:p>
            <a:pPr marL="171450" lvl="1" indent="-171450" algn="l" rtl="0">
              <a:spcBef>
                <a:spcPts val="0"/>
              </a:spcBef>
              <a:spcAft>
                <a:spcPts val="0"/>
              </a:spcAft>
              <a:buClr>
                <a:schemeClr val="dk1"/>
              </a:buClr>
              <a:buSzPts val="1500"/>
              <a:buChar char="–"/>
            </a:pPr>
            <a:r>
              <a:rPr lang="ka-GE" sz="1500"/>
              <a:t>მეთოდოლოგია ადგილობრივი ეკონომიკის, კლასტერის ან ღირებულებების ჯაჭვის </a:t>
            </a:r>
            <a:r>
              <a:rPr lang="ka-GE" sz="1500" b="1"/>
              <a:t>ქმედებებზე ორიენტირებული დიაგნოსტიკისთვის </a:t>
            </a:r>
            <a:endParaRPr sz="1500" b="1"/>
          </a:p>
          <a:p>
            <a:pPr marL="171450" lvl="1" indent="-171450" algn="l" rtl="0">
              <a:spcBef>
                <a:spcPts val="750"/>
              </a:spcBef>
              <a:spcAft>
                <a:spcPts val="0"/>
              </a:spcAft>
              <a:buClr>
                <a:schemeClr val="dk1"/>
              </a:buClr>
              <a:buSzPts val="1500"/>
              <a:buChar char="–"/>
            </a:pPr>
            <a:r>
              <a:rPr lang="ka-GE" sz="1500"/>
              <a:t>მეთოდოლოგია, რომელიც </a:t>
            </a:r>
            <a:r>
              <a:rPr lang="ka-GE" sz="1500" b="1"/>
              <a:t>მოტივაციას აძლევს ადგილობრივ დაინტერესებულ მხარეებს </a:t>
            </a:r>
            <a:r>
              <a:rPr lang="ka-GE" sz="1500"/>
              <a:t>შეასრულონ აქტიური როლი ადგილობრივი და რეგიონული ეკონომიკური განვითარების ინიციატივების განხორციელებაში</a:t>
            </a:r>
            <a:endParaRPr sz="1500"/>
          </a:p>
          <a:p>
            <a:pPr marL="171450" lvl="1" indent="-171450" algn="l" rtl="0">
              <a:spcBef>
                <a:spcPts val="750"/>
              </a:spcBef>
              <a:spcAft>
                <a:spcPts val="0"/>
              </a:spcAft>
              <a:buClr>
                <a:schemeClr val="dk1"/>
              </a:buClr>
              <a:buSzPts val="1500"/>
              <a:buChar char="–"/>
            </a:pPr>
            <a:r>
              <a:rPr lang="ka-GE" sz="1500"/>
              <a:t>ადგილობრივი განვითარების </a:t>
            </a:r>
            <a:r>
              <a:rPr lang="ka-GE" sz="1500" b="1"/>
              <a:t>ბიზნესსა და შესაძლებლობებზე </a:t>
            </a:r>
            <a:r>
              <a:rPr lang="ka-GE" sz="1500"/>
              <a:t>ორიენტირებული მიდგომა </a:t>
            </a:r>
            <a:endParaRPr sz="1500"/>
          </a:p>
          <a:p>
            <a:pPr marL="342900" lvl="0" indent="-342900" algn="l" rtl="0">
              <a:spcBef>
                <a:spcPts val="300"/>
              </a:spcBef>
              <a:spcAft>
                <a:spcPts val="0"/>
              </a:spcAft>
              <a:buClr>
                <a:schemeClr val="dk1"/>
              </a:buClr>
              <a:buSzPts val="1500"/>
              <a:buChar char="•"/>
            </a:pPr>
            <a:r>
              <a:rPr lang="ka-GE" sz="1500"/>
              <a:t>განვითარების იმ </a:t>
            </a:r>
            <a:r>
              <a:rPr lang="ka-GE" sz="1500" b="1"/>
              <a:t>კონკრეტული ინიციატივების იდენტიფიკაცია</a:t>
            </a:r>
            <a:r>
              <a:rPr lang="ka-GE" sz="1500"/>
              <a:t>, რომელთა განხორციელების დაწყება უმოკლეს ვადებშია შესაძლებელი </a:t>
            </a:r>
            <a:endParaRPr sz="1500"/>
          </a:p>
          <a:p>
            <a:pPr marL="342900" lvl="0" indent="-342900" algn="l" rtl="0">
              <a:spcBef>
                <a:spcPts val="300"/>
              </a:spcBef>
              <a:spcAft>
                <a:spcPts val="0"/>
              </a:spcAft>
              <a:buClr>
                <a:schemeClr val="dk1"/>
              </a:buClr>
              <a:buSzPts val="1500"/>
              <a:buChar char="•"/>
            </a:pPr>
            <a:r>
              <a:rPr lang="ka-GE" sz="1500"/>
              <a:t>ეფუძნება ადგილობრივი ეკონომიკური განვითარების, როგორც ინკლუზიური და </a:t>
            </a:r>
            <a:r>
              <a:rPr lang="ka-GE" sz="1500" b="1"/>
              <a:t>გარემოს მიმართ მგრძნობიარე </a:t>
            </a:r>
            <a:r>
              <a:rPr lang="ka-GE" sz="1500"/>
              <a:t>პროცესის კონცეფციას</a:t>
            </a:r>
            <a:endParaRPr sz="1500"/>
          </a:p>
          <a:p>
            <a:pPr marL="342900" lvl="0" indent="-342900" algn="l" rtl="0">
              <a:spcBef>
                <a:spcPts val="300"/>
              </a:spcBef>
              <a:spcAft>
                <a:spcPts val="0"/>
              </a:spcAft>
              <a:buClr>
                <a:schemeClr val="dk1"/>
              </a:buClr>
              <a:buSzPts val="1500"/>
              <a:buChar char="•"/>
            </a:pPr>
            <a:r>
              <a:rPr lang="ka-GE" sz="1500"/>
              <a:t>სწავლის პროცესი, რომელიც </a:t>
            </a:r>
            <a:r>
              <a:rPr lang="ka-GE" sz="1500" b="1"/>
              <a:t>ეფუძნება ნდობას და სწორებას კონკურენტუნარიანობაზე </a:t>
            </a:r>
            <a:endParaRPr sz="1500" b="1"/>
          </a:p>
          <a:p>
            <a:pPr marL="342900" lvl="0" indent="-342900" algn="l" rtl="0">
              <a:spcBef>
                <a:spcPts val="300"/>
              </a:spcBef>
              <a:spcAft>
                <a:spcPts val="0"/>
              </a:spcAft>
              <a:buClr>
                <a:schemeClr val="dk1"/>
              </a:buClr>
              <a:buSzPts val="1500"/>
              <a:buChar char="•"/>
            </a:pPr>
            <a:r>
              <a:rPr lang="ka-GE" sz="1500"/>
              <a:t>სწრაფი შეფასების მეთოლოგია გამოყენებული იქნა 40-ზე მეტ ქვეყანაში </a:t>
            </a:r>
            <a:endParaRPr sz="150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txBox="1">
            <a:spLocks noGrp="1"/>
          </p:cNvSpPr>
          <p:nvPr>
            <p:ph type="title"/>
          </p:nvPr>
        </p:nvSpPr>
        <p:spPr>
          <a:xfrm>
            <a:off x="628650" y="1024291"/>
            <a:ext cx="7886700" cy="67005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აქტივობების თანამიმდევრობა PACA-ში</a:t>
            </a:r>
            <a:endParaRPr sz="2400"/>
          </a:p>
        </p:txBody>
      </p:sp>
      <p:sp>
        <p:nvSpPr>
          <p:cNvPr id="149" name="Google Shape;149;p6"/>
          <p:cNvSpPr/>
          <p:nvPr/>
        </p:nvSpPr>
        <p:spPr>
          <a:xfrm>
            <a:off x="914400" y="3028950"/>
            <a:ext cx="800100" cy="1200150"/>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სამზადისი</a:t>
            </a:r>
            <a:r>
              <a:rPr lang="ka-GE" sz="1200">
                <a:solidFill>
                  <a:srgbClr val="FFFF00"/>
                </a:solidFill>
                <a:highlight>
                  <a:srgbClr val="FF0000"/>
                </a:highlight>
                <a:latin typeface="Arial"/>
                <a:ea typeface="Arial"/>
                <a:cs typeface="Arial"/>
                <a:sym typeface="Arial"/>
              </a:rPr>
              <a:t>:</a:t>
            </a:r>
            <a:endParaRPr/>
          </a:p>
          <a:p>
            <a:pPr marL="0" marR="0" lvl="0" indent="0" algn="ctr" rtl="0">
              <a:spcBef>
                <a:spcPts val="0"/>
              </a:spcBef>
              <a:spcAft>
                <a:spcPts val="0"/>
              </a:spcAft>
              <a:buNone/>
            </a:pPr>
            <a:endParaRPr sz="1200">
              <a:solidFill>
                <a:srgbClr val="FFFF00"/>
              </a:solidFill>
              <a:highlight>
                <a:srgbClr val="FF0000"/>
              </a:highlight>
              <a:latin typeface="Arial"/>
              <a:ea typeface="Arial"/>
              <a:cs typeface="Arial"/>
              <a:sym typeface="Arial"/>
            </a:endParaRPr>
          </a:p>
        </p:txBody>
      </p:sp>
      <p:sp>
        <p:nvSpPr>
          <p:cNvPr id="150" name="Google Shape;150;p6"/>
          <p:cNvSpPr/>
          <p:nvPr/>
        </p:nvSpPr>
        <p:spPr>
          <a:xfrm>
            <a:off x="2228850" y="3028950"/>
            <a:ext cx="400050" cy="1200150"/>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პირვ</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ელი სამ</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მუშაო</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შეხვ.</a:t>
            </a:r>
            <a:endParaRPr sz="1200">
              <a:solidFill>
                <a:srgbClr val="FFFF00"/>
              </a:solidFill>
              <a:latin typeface="Arial"/>
              <a:ea typeface="Arial"/>
              <a:cs typeface="Arial"/>
              <a:sym typeface="Arial"/>
            </a:endParaRPr>
          </a:p>
        </p:txBody>
      </p:sp>
      <p:sp>
        <p:nvSpPr>
          <p:cNvPr id="151" name="Google Shape;151;p6"/>
          <p:cNvSpPr/>
          <p:nvPr/>
        </p:nvSpPr>
        <p:spPr>
          <a:xfrm>
            <a:off x="5086350" y="3028950"/>
            <a:ext cx="800100" cy="1200150"/>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შედეგები-</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დიაგნოზი:</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 </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ინიციატ-ები</a:t>
            </a:r>
            <a:endParaRPr sz="1200">
              <a:solidFill>
                <a:srgbClr val="FFFF00"/>
              </a:solidFill>
              <a:latin typeface="Arial"/>
              <a:ea typeface="Arial"/>
              <a:cs typeface="Arial"/>
              <a:sym typeface="Arial"/>
            </a:endParaRPr>
          </a:p>
        </p:txBody>
      </p:sp>
      <p:grpSp>
        <p:nvGrpSpPr>
          <p:cNvPr id="152" name="Google Shape;152;p6"/>
          <p:cNvGrpSpPr/>
          <p:nvPr/>
        </p:nvGrpSpPr>
        <p:grpSpPr>
          <a:xfrm>
            <a:off x="2686050" y="3028950"/>
            <a:ext cx="2343150" cy="800100"/>
            <a:chOff x="1392" y="2208"/>
            <a:chExt cx="1968" cy="672"/>
          </a:xfrm>
        </p:grpSpPr>
        <p:sp>
          <p:nvSpPr>
            <p:cNvPr id="153" name="Google Shape;153;p6"/>
            <p:cNvSpPr/>
            <p:nvPr/>
          </p:nvSpPr>
          <p:spPr>
            <a:xfrm>
              <a:off x="1392" y="220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54" name="Google Shape;154;p6"/>
            <p:cNvSpPr/>
            <p:nvPr/>
          </p:nvSpPr>
          <p:spPr>
            <a:xfrm>
              <a:off x="1392" y="244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55" name="Google Shape;155;p6"/>
            <p:cNvSpPr/>
            <p:nvPr/>
          </p:nvSpPr>
          <p:spPr>
            <a:xfrm>
              <a:off x="3072" y="244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56" name="Google Shape;156;p6"/>
            <p:cNvSpPr/>
            <p:nvPr/>
          </p:nvSpPr>
          <p:spPr>
            <a:xfrm>
              <a:off x="1728" y="244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57" name="Google Shape;157;p6"/>
            <p:cNvSpPr/>
            <p:nvPr/>
          </p:nvSpPr>
          <p:spPr>
            <a:xfrm>
              <a:off x="1392" y="268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58" name="Google Shape;158;p6"/>
            <p:cNvSpPr/>
            <p:nvPr/>
          </p:nvSpPr>
          <p:spPr>
            <a:xfrm>
              <a:off x="2064" y="244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59" name="Google Shape;159;p6"/>
            <p:cNvSpPr/>
            <p:nvPr/>
          </p:nvSpPr>
          <p:spPr>
            <a:xfrm>
              <a:off x="2400" y="244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0" name="Google Shape;160;p6"/>
            <p:cNvSpPr/>
            <p:nvPr/>
          </p:nvSpPr>
          <p:spPr>
            <a:xfrm>
              <a:off x="2736" y="244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1" name="Google Shape;161;p6"/>
            <p:cNvSpPr/>
            <p:nvPr/>
          </p:nvSpPr>
          <p:spPr>
            <a:xfrm>
              <a:off x="3072" y="220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2" name="Google Shape;162;p6"/>
            <p:cNvSpPr/>
            <p:nvPr/>
          </p:nvSpPr>
          <p:spPr>
            <a:xfrm>
              <a:off x="2736" y="220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3" name="Google Shape;163;p6"/>
            <p:cNvSpPr/>
            <p:nvPr/>
          </p:nvSpPr>
          <p:spPr>
            <a:xfrm>
              <a:off x="2400" y="220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4" name="Google Shape;164;p6"/>
            <p:cNvSpPr/>
            <p:nvPr/>
          </p:nvSpPr>
          <p:spPr>
            <a:xfrm>
              <a:off x="2064" y="220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5" name="Google Shape;165;p6"/>
            <p:cNvSpPr/>
            <p:nvPr/>
          </p:nvSpPr>
          <p:spPr>
            <a:xfrm>
              <a:off x="1728" y="220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6" name="Google Shape;166;p6"/>
            <p:cNvSpPr/>
            <p:nvPr/>
          </p:nvSpPr>
          <p:spPr>
            <a:xfrm>
              <a:off x="2064" y="268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7" name="Google Shape;167;p6"/>
            <p:cNvSpPr/>
            <p:nvPr/>
          </p:nvSpPr>
          <p:spPr>
            <a:xfrm>
              <a:off x="2400" y="268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8" name="Google Shape;168;p6"/>
            <p:cNvSpPr/>
            <p:nvPr/>
          </p:nvSpPr>
          <p:spPr>
            <a:xfrm>
              <a:off x="2736" y="268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69" name="Google Shape;169;p6"/>
            <p:cNvSpPr/>
            <p:nvPr/>
          </p:nvSpPr>
          <p:spPr>
            <a:xfrm>
              <a:off x="3072" y="268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0" name="Google Shape;170;p6"/>
            <p:cNvSpPr/>
            <p:nvPr/>
          </p:nvSpPr>
          <p:spPr>
            <a:xfrm>
              <a:off x="1728" y="2688"/>
              <a:ext cx="288" cy="192"/>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1" name="Google Shape;171;p6"/>
            <p:cNvSpPr txBox="1"/>
            <p:nvPr/>
          </p:nvSpPr>
          <p:spPr>
            <a:xfrm>
              <a:off x="2016" y="2448"/>
              <a:ext cx="960" cy="215"/>
            </a:xfrm>
            <a:prstGeom prst="rect">
              <a:avLst/>
            </a:prstGeom>
            <a:noFill/>
            <a:ln>
              <a:noFill/>
            </a:ln>
          </p:spPr>
          <p:txBody>
            <a:bodyPr spcFirstLastPara="1" wrap="square" lIns="67500" tIns="35100" rIns="67500" bIns="35100" anchor="t" anchorCtr="0">
              <a:spAutoFit/>
            </a:bodyPr>
            <a:lstStyle/>
            <a:p>
              <a:pPr marL="0" marR="0" lvl="0" indent="0" algn="l" rtl="0">
                <a:spcBef>
                  <a:spcPts val="0"/>
                </a:spcBef>
                <a:spcAft>
                  <a:spcPts val="0"/>
                </a:spcAft>
                <a:buNone/>
              </a:pPr>
              <a:r>
                <a:rPr lang="ka-GE" sz="1200">
                  <a:solidFill>
                    <a:srgbClr val="FFFF00"/>
                  </a:solidFill>
                  <a:latin typeface="Arial"/>
                  <a:ea typeface="Arial"/>
                  <a:cs typeface="Arial"/>
                  <a:sym typeface="Arial"/>
                </a:rPr>
                <a:t>ინტერვიუები</a:t>
              </a:r>
              <a:endParaRPr sz="1200">
                <a:solidFill>
                  <a:srgbClr val="FFFF00"/>
                </a:solidFill>
                <a:latin typeface="Arial"/>
                <a:ea typeface="Arial"/>
                <a:cs typeface="Arial"/>
                <a:sym typeface="Arial"/>
              </a:endParaRPr>
            </a:p>
          </p:txBody>
        </p:sp>
      </p:grpSp>
      <p:grpSp>
        <p:nvGrpSpPr>
          <p:cNvPr id="172" name="Google Shape;172;p6"/>
          <p:cNvGrpSpPr/>
          <p:nvPr/>
        </p:nvGrpSpPr>
        <p:grpSpPr>
          <a:xfrm>
            <a:off x="2686050" y="3886200"/>
            <a:ext cx="2343151" cy="342900"/>
            <a:chOff x="1392" y="2928"/>
            <a:chExt cx="1968" cy="288"/>
          </a:xfrm>
        </p:grpSpPr>
        <p:sp>
          <p:nvSpPr>
            <p:cNvPr id="173" name="Google Shape;173;p6"/>
            <p:cNvSpPr/>
            <p:nvPr/>
          </p:nvSpPr>
          <p:spPr>
            <a:xfrm>
              <a:off x="1392" y="2928"/>
              <a:ext cx="288" cy="288"/>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4" name="Google Shape;174;p6"/>
            <p:cNvSpPr/>
            <p:nvPr/>
          </p:nvSpPr>
          <p:spPr>
            <a:xfrm>
              <a:off x="2064" y="2928"/>
              <a:ext cx="288" cy="288"/>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5" name="Google Shape;175;p6"/>
            <p:cNvSpPr/>
            <p:nvPr/>
          </p:nvSpPr>
          <p:spPr>
            <a:xfrm>
              <a:off x="2400" y="2928"/>
              <a:ext cx="288" cy="288"/>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6" name="Google Shape;176;p6"/>
            <p:cNvSpPr/>
            <p:nvPr/>
          </p:nvSpPr>
          <p:spPr>
            <a:xfrm>
              <a:off x="2736" y="2928"/>
              <a:ext cx="288" cy="288"/>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7" name="Google Shape;177;p6"/>
            <p:cNvSpPr/>
            <p:nvPr/>
          </p:nvSpPr>
          <p:spPr>
            <a:xfrm>
              <a:off x="3072" y="2928"/>
              <a:ext cx="288" cy="288"/>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8" name="Google Shape;178;p6"/>
            <p:cNvSpPr/>
            <p:nvPr/>
          </p:nvSpPr>
          <p:spPr>
            <a:xfrm>
              <a:off x="1728" y="2928"/>
              <a:ext cx="288" cy="288"/>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79" name="Google Shape;179;p6"/>
            <p:cNvSpPr txBox="1"/>
            <p:nvPr/>
          </p:nvSpPr>
          <p:spPr>
            <a:xfrm>
              <a:off x="1608" y="2948"/>
              <a:ext cx="1670" cy="215"/>
            </a:xfrm>
            <a:prstGeom prst="rect">
              <a:avLst/>
            </a:prstGeom>
            <a:noFill/>
            <a:ln>
              <a:noFill/>
            </a:ln>
          </p:spPr>
          <p:txBody>
            <a:bodyPr spcFirstLastPara="1" wrap="square" lIns="67500" tIns="35100" rIns="67500" bIns="35100" anchor="t" anchorCtr="0">
              <a:spAutoFit/>
            </a:bodyPr>
            <a:lstStyle/>
            <a:p>
              <a:pPr marL="0" marR="0" lvl="0" indent="0" algn="l" rtl="0">
                <a:spcBef>
                  <a:spcPts val="0"/>
                </a:spcBef>
                <a:spcAft>
                  <a:spcPts val="0"/>
                </a:spcAft>
                <a:buNone/>
              </a:pPr>
              <a:r>
                <a:rPr lang="ka-GE" sz="1200">
                  <a:solidFill>
                    <a:srgbClr val="FFFF00"/>
                  </a:solidFill>
                  <a:latin typeface="Arial"/>
                  <a:ea typeface="Arial"/>
                  <a:cs typeface="Arial"/>
                  <a:sym typeface="Arial"/>
                </a:rPr>
                <a:t>მინი სამუშაო შეხვედრები</a:t>
              </a:r>
              <a:endParaRPr sz="1200">
                <a:solidFill>
                  <a:srgbClr val="FFFF00"/>
                </a:solidFill>
                <a:latin typeface="Arial"/>
                <a:ea typeface="Arial"/>
                <a:cs typeface="Arial"/>
                <a:sym typeface="Arial"/>
              </a:endParaRPr>
            </a:p>
          </p:txBody>
        </p:sp>
      </p:grpSp>
      <p:sp>
        <p:nvSpPr>
          <p:cNvPr id="180" name="Google Shape;180;p6"/>
          <p:cNvSpPr/>
          <p:nvPr/>
        </p:nvSpPr>
        <p:spPr>
          <a:xfrm>
            <a:off x="5943600" y="3028950"/>
            <a:ext cx="514350" cy="1200150"/>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პრეზენ</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ტაცია</a:t>
            </a:r>
            <a:endParaRPr sz="1200">
              <a:solidFill>
                <a:srgbClr val="FFFF00"/>
              </a:solidFill>
              <a:latin typeface="Arial"/>
              <a:ea typeface="Arial"/>
              <a:cs typeface="Arial"/>
              <a:sym typeface="Arial"/>
            </a:endParaRPr>
          </a:p>
        </p:txBody>
      </p:sp>
      <p:grpSp>
        <p:nvGrpSpPr>
          <p:cNvPr id="181" name="Google Shape;181;p6"/>
          <p:cNvGrpSpPr/>
          <p:nvPr/>
        </p:nvGrpSpPr>
        <p:grpSpPr>
          <a:xfrm>
            <a:off x="6972292" y="3028950"/>
            <a:ext cx="1028699" cy="1200150"/>
            <a:chOff x="4704" y="2208"/>
            <a:chExt cx="912" cy="1008"/>
          </a:xfrm>
        </p:grpSpPr>
        <p:grpSp>
          <p:nvGrpSpPr>
            <p:cNvPr id="182" name="Google Shape;182;p6"/>
            <p:cNvGrpSpPr/>
            <p:nvPr/>
          </p:nvGrpSpPr>
          <p:grpSpPr>
            <a:xfrm>
              <a:off x="4704" y="2208"/>
              <a:ext cx="912" cy="1008"/>
              <a:chOff x="4080" y="2208"/>
              <a:chExt cx="912" cy="1008"/>
            </a:xfrm>
          </p:grpSpPr>
          <p:sp>
            <p:nvSpPr>
              <p:cNvPr id="183" name="Google Shape;183;p6"/>
              <p:cNvSpPr/>
              <p:nvPr/>
            </p:nvSpPr>
            <p:spPr>
              <a:xfrm>
                <a:off x="4080" y="2208"/>
                <a:ext cx="912" cy="240"/>
              </a:xfrm>
              <a:prstGeom prst="homePlate">
                <a:avLst>
                  <a:gd name="adj" fmla="val 95000"/>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84" name="Google Shape;184;p6"/>
              <p:cNvSpPr/>
              <p:nvPr/>
            </p:nvSpPr>
            <p:spPr>
              <a:xfrm>
                <a:off x="4080" y="2448"/>
                <a:ext cx="912" cy="240"/>
              </a:xfrm>
              <a:prstGeom prst="homePlate">
                <a:avLst>
                  <a:gd name="adj" fmla="val 95000"/>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85" name="Google Shape;185;p6"/>
              <p:cNvSpPr/>
              <p:nvPr/>
            </p:nvSpPr>
            <p:spPr>
              <a:xfrm>
                <a:off x="4080" y="2688"/>
                <a:ext cx="912" cy="240"/>
              </a:xfrm>
              <a:prstGeom prst="homePlate">
                <a:avLst>
                  <a:gd name="adj" fmla="val 95000"/>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sp>
            <p:nvSpPr>
              <p:cNvPr id="186" name="Google Shape;186;p6"/>
              <p:cNvSpPr/>
              <p:nvPr/>
            </p:nvSpPr>
            <p:spPr>
              <a:xfrm>
                <a:off x="4080" y="2928"/>
                <a:ext cx="912" cy="288"/>
              </a:xfrm>
              <a:prstGeom prst="homePlate">
                <a:avLst>
                  <a:gd name="adj" fmla="val 79167"/>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l" rtl="0">
                  <a:spcBef>
                    <a:spcPts val="0"/>
                  </a:spcBef>
                  <a:spcAft>
                    <a:spcPts val="0"/>
                  </a:spcAft>
                  <a:buNone/>
                </a:pPr>
                <a:endParaRPr sz="1500">
                  <a:solidFill>
                    <a:srgbClr val="FFFF00"/>
                  </a:solidFill>
                  <a:latin typeface="Arial"/>
                  <a:ea typeface="Arial"/>
                  <a:cs typeface="Arial"/>
                  <a:sym typeface="Arial"/>
                </a:endParaRPr>
              </a:p>
            </p:txBody>
          </p:sp>
        </p:grpSp>
        <p:sp>
          <p:nvSpPr>
            <p:cNvPr id="187" name="Google Shape;187;p6"/>
            <p:cNvSpPr txBox="1"/>
            <p:nvPr/>
          </p:nvSpPr>
          <p:spPr>
            <a:xfrm>
              <a:off x="4704" y="2496"/>
              <a:ext cx="768" cy="370"/>
            </a:xfrm>
            <a:prstGeom prst="rect">
              <a:avLst/>
            </a:prstGeom>
            <a:noFill/>
            <a:ln>
              <a:noFill/>
            </a:ln>
          </p:spPr>
          <p:txBody>
            <a:bodyPr spcFirstLastPara="1" wrap="square" lIns="67500" tIns="35100" rIns="67500" bIns="35100" anchor="t" anchorCtr="0">
              <a:sp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განხორციელება</a:t>
              </a:r>
              <a:endParaRPr sz="1200">
                <a:solidFill>
                  <a:srgbClr val="FFFF00"/>
                </a:solidFill>
                <a:latin typeface="Arial"/>
                <a:ea typeface="Arial"/>
                <a:cs typeface="Arial"/>
                <a:sym typeface="Arial"/>
              </a:endParaRPr>
            </a:p>
          </p:txBody>
        </p:sp>
      </p:grpSp>
      <p:grpSp>
        <p:nvGrpSpPr>
          <p:cNvPr id="188" name="Google Shape;188;p6"/>
          <p:cNvGrpSpPr/>
          <p:nvPr/>
        </p:nvGrpSpPr>
        <p:grpSpPr>
          <a:xfrm>
            <a:off x="1828800" y="5257803"/>
            <a:ext cx="5943600" cy="607220"/>
            <a:chOff x="0" y="3696"/>
            <a:chExt cx="5568" cy="510"/>
          </a:xfrm>
        </p:grpSpPr>
        <p:sp>
          <p:nvSpPr>
            <p:cNvPr id="189" name="Google Shape;189;p6"/>
            <p:cNvSpPr/>
            <p:nvPr/>
          </p:nvSpPr>
          <p:spPr>
            <a:xfrm>
              <a:off x="0" y="3696"/>
              <a:ext cx="5568" cy="192"/>
            </a:xfrm>
            <a:custGeom>
              <a:avLst/>
              <a:gdLst/>
              <a:ahLst/>
              <a:cxnLst/>
              <a:rect l="l" t="t" r="r" b="b"/>
              <a:pathLst>
                <a:path w="1968" h="192" extrusionOk="0">
                  <a:moveTo>
                    <a:pt x="0" y="0"/>
                  </a:moveTo>
                  <a:lnTo>
                    <a:pt x="144" y="192"/>
                  </a:lnTo>
                  <a:lnTo>
                    <a:pt x="1872" y="192"/>
                  </a:lnTo>
                  <a:lnTo>
                    <a:pt x="1968" y="0"/>
                  </a:lnTo>
                </a:path>
              </a:pathLst>
            </a:custGeom>
            <a:noFill/>
            <a:ln w="19050" cap="flat" cmpd="sng">
              <a:solidFill>
                <a:srgbClr val="0000FF"/>
              </a:solidFill>
              <a:prstDash val="solid"/>
              <a:round/>
              <a:headEnd type="none" w="med" len="med"/>
              <a:tailEnd type="none" w="med" len="med"/>
            </a:ln>
          </p:spPr>
          <p:txBody>
            <a:bodyPr spcFirstLastPara="1" wrap="square" lIns="67500" tIns="35100" rIns="67500" bIns="351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90" name="Google Shape;190;p6"/>
            <p:cNvSpPr txBox="1"/>
            <p:nvPr/>
          </p:nvSpPr>
          <p:spPr>
            <a:xfrm>
              <a:off x="2304" y="3953"/>
              <a:ext cx="2232" cy="253"/>
            </a:xfrm>
            <a:prstGeom prst="rect">
              <a:avLst/>
            </a:prstGeom>
            <a:noFill/>
            <a:ln>
              <a:noFill/>
            </a:ln>
          </p:spPr>
          <p:txBody>
            <a:bodyPr spcFirstLastPara="1" wrap="square" lIns="67500" tIns="35100" rIns="67500" bIns="35100" anchor="t" anchorCtr="0">
              <a:spAutoFit/>
            </a:bodyPr>
            <a:lstStyle/>
            <a:p>
              <a:pPr marL="0" marR="0" lvl="0" indent="0" algn="l" rtl="0">
                <a:spcBef>
                  <a:spcPts val="0"/>
                </a:spcBef>
                <a:spcAft>
                  <a:spcPts val="0"/>
                </a:spcAft>
                <a:buNone/>
              </a:pPr>
              <a:r>
                <a:rPr lang="ka-GE" sz="1500" b="1">
                  <a:solidFill>
                    <a:srgbClr val="0000FF"/>
                  </a:solidFill>
                  <a:latin typeface="Arial"/>
                  <a:ea typeface="Arial"/>
                  <a:cs typeface="Arial"/>
                  <a:sym typeface="Arial"/>
                </a:rPr>
                <a:t>PACA-პროექტი (3-4 თვე)</a:t>
              </a:r>
              <a:endParaRPr/>
            </a:p>
          </p:txBody>
        </p:sp>
      </p:grpSp>
      <p:grpSp>
        <p:nvGrpSpPr>
          <p:cNvPr id="191" name="Google Shape;191;p6"/>
          <p:cNvGrpSpPr/>
          <p:nvPr/>
        </p:nvGrpSpPr>
        <p:grpSpPr>
          <a:xfrm>
            <a:off x="1828800" y="4686307"/>
            <a:ext cx="5086350" cy="546498"/>
            <a:chOff x="576" y="3216"/>
            <a:chExt cx="4272" cy="459"/>
          </a:xfrm>
        </p:grpSpPr>
        <p:sp>
          <p:nvSpPr>
            <p:cNvPr id="192" name="Google Shape;192;p6"/>
            <p:cNvSpPr txBox="1"/>
            <p:nvPr/>
          </p:nvSpPr>
          <p:spPr>
            <a:xfrm>
              <a:off x="2195" y="3441"/>
              <a:ext cx="1772" cy="234"/>
            </a:xfrm>
            <a:prstGeom prst="rect">
              <a:avLst/>
            </a:prstGeom>
            <a:noFill/>
            <a:ln>
              <a:noFill/>
            </a:ln>
          </p:spPr>
          <p:txBody>
            <a:bodyPr spcFirstLastPara="1" wrap="square" lIns="67500" tIns="35100" rIns="67500" bIns="35100" anchor="t" anchorCtr="0">
              <a:spAutoFit/>
            </a:bodyPr>
            <a:lstStyle/>
            <a:p>
              <a:pPr marL="0" marR="0" lvl="0" indent="0" algn="ctr" rtl="0">
                <a:spcBef>
                  <a:spcPts val="0"/>
                </a:spcBef>
                <a:spcAft>
                  <a:spcPts val="0"/>
                </a:spcAft>
                <a:buNone/>
              </a:pPr>
              <a:r>
                <a:rPr lang="ka-GE" sz="1350" b="1">
                  <a:solidFill>
                    <a:srgbClr val="0000FF"/>
                  </a:solidFill>
                  <a:latin typeface="Arial"/>
                  <a:ea typeface="Arial"/>
                  <a:cs typeface="Arial"/>
                  <a:sym typeface="Arial"/>
                </a:rPr>
                <a:t>PACA-ვარჯიში (10 დღე)</a:t>
              </a:r>
              <a:endParaRPr/>
            </a:p>
          </p:txBody>
        </p:sp>
        <p:sp>
          <p:nvSpPr>
            <p:cNvPr id="193" name="Google Shape;193;p6"/>
            <p:cNvSpPr/>
            <p:nvPr/>
          </p:nvSpPr>
          <p:spPr>
            <a:xfrm>
              <a:off x="576" y="3216"/>
              <a:ext cx="4272" cy="192"/>
            </a:xfrm>
            <a:custGeom>
              <a:avLst/>
              <a:gdLst/>
              <a:ahLst/>
              <a:cxnLst/>
              <a:rect l="l" t="t" r="r" b="b"/>
              <a:pathLst>
                <a:path w="1968" h="192" extrusionOk="0">
                  <a:moveTo>
                    <a:pt x="0" y="0"/>
                  </a:moveTo>
                  <a:lnTo>
                    <a:pt x="144" y="192"/>
                  </a:lnTo>
                  <a:lnTo>
                    <a:pt x="1872" y="192"/>
                  </a:lnTo>
                  <a:lnTo>
                    <a:pt x="1968" y="0"/>
                  </a:lnTo>
                </a:path>
              </a:pathLst>
            </a:custGeom>
            <a:noFill/>
            <a:ln w="19050" cap="flat" cmpd="sng">
              <a:solidFill>
                <a:srgbClr val="0000FF"/>
              </a:solidFill>
              <a:prstDash val="solid"/>
              <a:round/>
              <a:headEnd type="none" w="med" len="med"/>
              <a:tailEnd type="none" w="med" len="med"/>
            </a:ln>
          </p:spPr>
          <p:txBody>
            <a:bodyPr spcFirstLastPara="1" wrap="square" lIns="67500" tIns="35100" rIns="67500" bIns="351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grpSp>
        <p:nvGrpSpPr>
          <p:cNvPr id="194" name="Google Shape;194;p6"/>
          <p:cNvGrpSpPr/>
          <p:nvPr/>
        </p:nvGrpSpPr>
        <p:grpSpPr>
          <a:xfrm>
            <a:off x="2686050" y="4286250"/>
            <a:ext cx="2343150" cy="285750"/>
            <a:chOff x="1296" y="2880"/>
            <a:chExt cx="1968" cy="240"/>
          </a:xfrm>
        </p:grpSpPr>
        <p:sp>
          <p:nvSpPr>
            <p:cNvPr id="195" name="Google Shape;195;p6"/>
            <p:cNvSpPr/>
            <p:nvPr/>
          </p:nvSpPr>
          <p:spPr>
            <a:xfrm>
              <a:off x="1296" y="2928"/>
              <a:ext cx="1968" cy="192"/>
            </a:xfrm>
            <a:custGeom>
              <a:avLst/>
              <a:gdLst/>
              <a:ahLst/>
              <a:cxnLst/>
              <a:rect l="l" t="t" r="r" b="b"/>
              <a:pathLst>
                <a:path w="1968" h="192" extrusionOk="0">
                  <a:moveTo>
                    <a:pt x="0" y="0"/>
                  </a:moveTo>
                  <a:lnTo>
                    <a:pt x="144" y="192"/>
                  </a:lnTo>
                  <a:lnTo>
                    <a:pt x="1872" y="192"/>
                  </a:lnTo>
                  <a:lnTo>
                    <a:pt x="1968" y="0"/>
                  </a:lnTo>
                </a:path>
              </a:pathLst>
            </a:custGeom>
            <a:noFill/>
            <a:ln w="19050" cap="flat" cmpd="sng">
              <a:solidFill>
                <a:srgbClr val="0000FF"/>
              </a:solidFill>
              <a:prstDash val="solid"/>
              <a:round/>
              <a:headEnd type="none" w="med" len="med"/>
              <a:tailEnd type="none" w="med" len="med"/>
            </a:ln>
          </p:spPr>
          <p:txBody>
            <a:bodyPr spcFirstLastPara="1" wrap="square" lIns="67500" tIns="35100" rIns="67500" bIns="35100" anchor="ctr"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196" name="Google Shape;196;p6"/>
            <p:cNvSpPr txBox="1"/>
            <p:nvPr/>
          </p:nvSpPr>
          <p:spPr>
            <a:xfrm>
              <a:off x="1584" y="2880"/>
              <a:ext cx="1560" cy="215"/>
            </a:xfrm>
            <a:prstGeom prst="rect">
              <a:avLst/>
            </a:prstGeom>
            <a:noFill/>
            <a:ln>
              <a:noFill/>
            </a:ln>
          </p:spPr>
          <p:txBody>
            <a:bodyPr spcFirstLastPara="1" wrap="square" lIns="67500" tIns="35100" rIns="67500" bIns="35100" anchor="t" anchorCtr="0">
              <a:spAutoFit/>
            </a:bodyPr>
            <a:lstStyle/>
            <a:p>
              <a:pPr marL="0" marR="0" lvl="0" indent="0" algn="l" rtl="0">
                <a:spcBef>
                  <a:spcPts val="0"/>
                </a:spcBef>
                <a:spcAft>
                  <a:spcPts val="0"/>
                </a:spcAft>
                <a:buNone/>
              </a:pPr>
              <a:r>
                <a:rPr lang="ka-GE" sz="1200" b="1">
                  <a:solidFill>
                    <a:srgbClr val="0000FF"/>
                  </a:solidFill>
                  <a:latin typeface="Arial"/>
                  <a:ea typeface="Arial"/>
                  <a:cs typeface="Arial"/>
                  <a:sym typeface="Arial"/>
                </a:rPr>
                <a:t>საველე მუშაობა (5 დღე)</a:t>
              </a:r>
              <a:endParaRPr sz="1200" b="1">
                <a:solidFill>
                  <a:srgbClr val="0000FF"/>
                </a:solidFill>
                <a:latin typeface="Arial"/>
                <a:ea typeface="Arial"/>
                <a:cs typeface="Arial"/>
                <a:sym typeface="Arial"/>
              </a:endParaRPr>
            </a:p>
          </p:txBody>
        </p:sp>
      </p:grpSp>
      <p:sp>
        <p:nvSpPr>
          <p:cNvPr id="197" name="Google Shape;197;p6"/>
          <p:cNvSpPr/>
          <p:nvPr/>
        </p:nvSpPr>
        <p:spPr>
          <a:xfrm>
            <a:off x="1771650" y="3028950"/>
            <a:ext cx="400050" cy="1200150"/>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 </a:t>
            </a:r>
            <a:r>
              <a:rPr lang="ka-GE" sz="1200">
                <a:solidFill>
                  <a:srgbClr val="FFFF00"/>
                </a:solidFill>
                <a:highlight>
                  <a:srgbClr val="FF0000"/>
                </a:highlight>
                <a:latin typeface="Arial"/>
                <a:ea typeface="Arial"/>
                <a:cs typeface="Arial"/>
                <a:sym typeface="Arial"/>
              </a:rPr>
              <a:t>PACA </a:t>
            </a:r>
            <a:endParaRPr/>
          </a:p>
          <a:p>
            <a:pPr marL="0" marR="0" lvl="0" indent="0" algn="ctr" rtl="0">
              <a:spcBef>
                <a:spcPts val="0"/>
              </a:spcBef>
              <a:spcAft>
                <a:spcPts val="0"/>
              </a:spcAft>
              <a:buNone/>
            </a:pPr>
            <a:r>
              <a:rPr lang="ka-GE" sz="1200">
                <a:solidFill>
                  <a:srgbClr val="FFFF00"/>
                </a:solidFill>
                <a:highlight>
                  <a:srgbClr val="FF0000"/>
                </a:highlight>
                <a:latin typeface="Arial"/>
                <a:ea typeface="Arial"/>
                <a:cs typeface="Arial"/>
                <a:sym typeface="Arial"/>
              </a:rPr>
              <a:t>ტრენი</a:t>
            </a:r>
            <a:endParaRPr/>
          </a:p>
          <a:p>
            <a:pPr marL="0" marR="0" lvl="0" indent="0" algn="ctr" rtl="0">
              <a:spcBef>
                <a:spcPts val="0"/>
              </a:spcBef>
              <a:spcAft>
                <a:spcPts val="0"/>
              </a:spcAft>
              <a:buNone/>
            </a:pPr>
            <a:r>
              <a:rPr lang="ka-GE" sz="1200">
                <a:solidFill>
                  <a:srgbClr val="FFFF00"/>
                </a:solidFill>
                <a:highlight>
                  <a:srgbClr val="FF0000"/>
                </a:highlight>
                <a:latin typeface="Arial"/>
                <a:ea typeface="Arial"/>
                <a:cs typeface="Arial"/>
                <a:sym typeface="Arial"/>
              </a:rPr>
              <a:t>ნგი</a:t>
            </a:r>
            <a:endParaRPr sz="1200">
              <a:solidFill>
                <a:srgbClr val="FFFF00"/>
              </a:solidFill>
              <a:highlight>
                <a:srgbClr val="FF0000"/>
              </a:highlight>
              <a:latin typeface="Arial"/>
              <a:ea typeface="Arial"/>
              <a:cs typeface="Arial"/>
              <a:sym typeface="Arial"/>
            </a:endParaRPr>
          </a:p>
        </p:txBody>
      </p:sp>
      <p:sp>
        <p:nvSpPr>
          <p:cNvPr id="198" name="Google Shape;198;p6"/>
          <p:cNvSpPr/>
          <p:nvPr/>
        </p:nvSpPr>
        <p:spPr>
          <a:xfrm>
            <a:off x="6515100" y="3028950"/>
            <a:ext cx="400050" cy="1200150"/>
          </a:xfrm>
          <a:prstGeom prst="rect">
            <a:avLst/>
          </a:prstGeom>
          <a:solidFill>
            <a:srgbClr val="0000FF"/>
          </a:solidFill>
          <a:ln w="9525" cap="flat" cmpd="sng">
            <a:solidFill>
              <a:schemeClr val="dk1"/>
            </a:solidFill>
            <a:prstDash val="solid"/>
            <a:miter lim="800000"/>
            <a:headEnd type="none" w="sm" len="sm"/>
            <a:tailEnd type="none" w="sm" len="sm"/>
          </a:ln>
        </p:spPr>
        <p:txBody>
          <a:bodyPr spcFirstLastPara="1" wrap="square" lIns="67500" tIns="35100" rIns="67500" bIns="35100" anchor="ctr" anchorCtr="0">
            <a:noAutofit/>
          </a:bodyPr>
          <a:lstStyle/>
          <a:p>
            <a:pPr marL="0" marR="0" lvl="0" indent="0" algn="ctr" rtl="0">
              <a:spcBef>
                <a:spcPts val="0"/>
              </a:spcBef>
              <a:spcAft>
                <a:spcPts val="0"/>
              </a:spcAft>
              <a:buNone/>
            </a:pPr>
            <a:r>
              <a:rPr lang="ka-GE" sz="1200">
                <a:solidFill>
                  <a:srgbClr val="FFFF00"/>
                </a:solidFill>
                <a:latin typeface="Arial"/>
                <a:ea typeface="Arial"/>
                <a:cs typeface="Arial"/>
                <a:sym typeface="Arial"/>
              </a:rPr>
              <a:t>სამოქ.</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გეგმ</a:t>
            </a:r>
            <a:endParaRPr/>
          </a:p>
          <a:p>
            <a:pPr marL="0" marR="0" lvl="0" indent="0" algn="ctr" rtl="0">
              <a:spcBef>
                <a:spcPts val="0"/>
              </a:spcBef>
              <a:spcAft>
                <a:spcPts val="0"/>
              </a:spcAft>
              <a:buNone/>
            </a:pPr>
            <a:r>
              <a:rPr lang="ka-GE" sz="1200">
                <a:solidFill>
                  <a:srgbClr val="FFFF00"/>
                </a:solidFill>
                <a:latin typeface="Arial"/>
                <a:ea typeface="Arial"/>
                <a:cs typeface="Arial"/>
                <a:sym typeface="Arial"/>
              </a:rPr>
              <a:t>ები</a:t>
            </a:r>
            <a:br>
              <a:rPr lang="ka-GE" sz="1200">
                <a:solidFill>
                  <a:srgbClr val="FFFF00"/>
                </a:solidFill>
                <a:latin typeface="Arial"/>
                <a:ea typeface="Arial"/>
                <a:cs typeface="Arial"/>
                <a:sym typeface="Arial"/>
              </a:rPr>
            </a:br>
            <a:endParaRPr sz="1200">
              <a:solidFill>
                <a:srgbClr val="FFFF00"/>
              </a:solidFill>
              <a:latin typeface="Arial"/>
              <a:ea typeface="Arial"/>
              <a:cs typeface="Arial"/>
              <a:sym typeface="Arial"/>
            </a:endParaRPr>
          </a:p>
          <a:p>
            <a:pPr marL="0" marR="0" lvl="0" indent="0" algn="ctr" rtl="0">
              <a:spcBef>
                <a:spcPts val="0"/>
              </a:spcBef>
              <a:spcAft>
                <a:spcPts val="0"/>
              </a:spcAft>
              <a:buNone/>
            </a:pPr>
            <a:endParaRPr sz="1200">
              <a:solidFill>
                <a:srgbClr val="FFFF00"/>
              </a:solidFill>
              <a:latin typeface="Arial"/>
              <a:ea typeface="Arial"/>
              <a:cs typeface="Arial"/>
              <a:sym typeface="Arial"/>
            </a:endParaRPr>
          </a:p>
        </p:txBody>
      </p:sp>
      <p:sp>
        <p:nvSpPr>
          <p:cNvPr id="199" name="Google Shape;199;p6"/>
          <p:cNvSpPr/>
          <p:nvPr/>
        </p:nvSpPr>
        <p:spPr>
          <a:xfrm>
            <a:off x="4731094" y="1940495"/>
            <a:ext cx="2011062" cy="778476"/>
          </a:xfrm>
          <a:prstGeom prst="ellipse">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1050">
                <a:solidFill>
                  <a:schemeClr val="lt1"/>
                </a:solidFill>
                <a:latin typeface="Calibri"/>
                <a:ea typeface="Calibri"/>
                <a:cs typeface="Calibri"/>
                <a:sym typeface="Calibri"/>
              </a:rPr>
              <a:t>კონკრეტულიLED ინიციატივების განსაზღვრა</a:t>
            </a:r>
            <a:endParaRPr sz="1050">
              <a:solidFill>
                <a:schemeClr val="lt1"/>
              </a:solidFill>
              <a:latin typeface="Calibri"/>
              <a:ea typeface="Calibri"/>
              <a:cs typeface="Calibri"/>
              <a:sym typeface="Calibri"/>
            </a:endParaRPr>
          </a:p>
        </p:txBody>
      </p:sp>
      <p:sp>
        <p:nvSpPr>
          <p:cNvPr id="200" name="Google Shape;200;p6"/>
          <p:cNvSpPr/>
          <p:nvPr/>
        </p:nvSpPr>
        <p:spPr>
          <a:xfrm rot="5400000">
            <a:off x="5473657" y="2430517"/>
            <a:ext cx="279572" cy="867290"/>
          </a:xfrm>
          <a:prstGeom prst="upArrow">
            <a:avLst>
              <a:gd name="adj1" fmla="val 50000"/>
              <a:gd name="adj2" fmla="val 50000"/>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1" name="Google Shape;201;p6"/>
          <p:cNvSpPr/>
          <p:nvPr/>
        </p:nvSpPr>
        <p:spPr>
          <a:xfrm>
            <a:off x="6135902" y="1586703"/>
            <a:ext cx="758396" cy="315097"/>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600">
                <a:solidFill>
                  <a:schemeClr val="lt1"/>
                </a:solidFill>
                <a:latin typeface="Calibri"/>
                <a:ea typeface="Calibri"/>
                <a:cs typeface="Calibri"/>
                <a:sym typeface="Calibri"/>
              </a:rPr>
              <a:t>ადგილობ. რესურსები</a:t>
            </a:r>
            <a:endParaRPr sz="600">
              <a:solidFill>
                <a:schemeClr val="lt1"/>
              </a:solidFill>
              <a:latin typeface="Calibri"/>
              <a:ea typeface="Calibri"/>
              <a:cs typeface="Calibri"/>
              <a:sym typeface="Calibri"/>
            </a:endParaRPr>
          </a:p>
        </p:txBody>
      </p:sp>
      <p:sp>
        <p:nvSpPr>
          <p:cNvPr id="202" name="Google Shape;202;p6"/>
          <p:cNvSpPr/>
          <p:nvPr/>
        </p:nvSpPr>
        <p:spPr>
          <a:xfrm>
            <a:off x="6891994" y="2277649"/>
            <a:ext cx="758396" cy="315097"/>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600">
                <a:solidFill>
                  <a:schemeClr val="lt1"/>
                </a:solidFill>
                <a:latin typeface="Calibri"/>
                <a:ea typeface="Calibri"/>
                <a:cs typeface="Calibri"/>
                <a:sym typeface="Calibri"/>
              </a:rPr>
              <a:t>სტარტი </a:t>
            </a:r>
            <a:endParaRPr sz="600">
              <a:solidFill>
                <a:schemeClr val="lt1"/>
              </a:solidFill>
              <a:latin typeface="Calibri"/>
              <a:ea typeface="Calibri"/>
              <a:cs typeface="Calibri"/>
              <a:sym typeface="Calibri"/>
            </a:endParaRPr>
          </a:p>
        </p:txBody>
      </p:sp>
      <p:sp>
        <p:nvSpPr>
          <p:cNvPr id="203" name="Google Shape;203;p6"/>
          <p:cNvSpPr/>
          <p:nvPr/>
        </p:nvSpPr>
        <p:spPr>
          <a:xfrm>
            <a:off x="6753225" y="1779281"/>
            <a:ext cx="758396" cy="394370"/>
          </a:xfrm>
          <a:prstGeom prst="ellipse">
            <a:avLst/>
          </a:prstGeom>
          <a:solidFill>
            <a:srgbClr val="FF0000"/>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ka-GE" sz="600">
                <a:solidFill>
                  <a:schemeClr val="lt1"/>
                </a:solidFill>
                <a:latin typeface="Calibri"/>
                <a:ea typeface="Calibri"/>
                <a:cs typeface="Calibri"/>
                <a:sym typeface="Calibri"/>
              </a:rPr>
              <a:t>განხორციელება (3-4 თვე) realisation</a:t>
            </a:r>
            <a:endParaRPr sz="600">
              <a:solidFill>
                <a:schemeClr val="lt1"/>
              </a:solidFill>
              <a:latin typeface="Calibri"/>
              <a:ea typeface="Calibri"/>
              <a:cs typeface="Calibri"/>
              <a:sym typeface="Calibri"/>
            </a:endParaRPr>
          </a:p>
        </p:txBody>
      </p:sp>
      <p:sp>
        <p:nvSpPr>
          <p:cNvPr id="204" name="Google Shape;204;p6"/>
          <p:cNvSpPr txBox="1"/>
          <p:nvPr/>
        </p:nvSpPr>
        <p:spPr>
          <a:xfrm>
            <a:off x="1084065" y="2505086"/>
            <a:ext cx="9877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a-GE" sz="1200">
                <a:solidFill>
                  <a:schemeClr val="dk1"/>
                </a:solidFill>
                <a:latin typeface="Calibri"/>
                <a:ea typeface="Calibri"/>
                <a:cs typeface="Calibri"/>
                <a:sym typeface="Calibri"/>
              </a:rPr>
              <a:t>ივლ.-სექტ. </a:t>
            </a:r>
            <a:endParaRPr/>
          </a:p>
          <a:p>
            <a:pPr marL="0" marR="0" lvl="0" indent="0" algn="l" rtl="0">
              <a:spcBef>
                <a:spcPts val="0"/>
              </a:spcBef>
              <a:spcAft>
                <a:spcPts val="0"/>
              </a:spcAft>
              <a:buNone/>
            </a:pPr>
            <a:r>
              <a:rPr lang="ka-GE" sz="1200">
                <a:solidFill>
                  <a:schemeClr val="dk1"/>
                </a:solidFill>
                <a:latin typeface="Calibri"/>
                <a:ea typeface="Calibri"/>
                <a:cs typeface="Calibri"/>
                <a:sym typeface="Calibri"/>
              </a:rPr>
              <a:t>ბოლო 22</a:t>
            </a:r>
            <a:endParaRPr/>
          </a:p>
        </p:txBody>
      </p:sp>
      <p:sp>
        <p:nvSpPr>
          <p:cNvPr id="205" name="Google Shape;205;p6"/>
          <p:cNvSpPr txBox="1"/>
          <p:nvPr/>
        </p:nvSpPr>
        <p:spPr>
          <a:xfrm>
            <a:off x="1559394" y="2054004"/>
            <a:ext cx="708848"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a-GE" sz="1200">
                <a:solidFill>
                  <a:schemeClr val="dk1"/>
                </a:solidFill>
                <a:latin typeface="Calibri"/>
                <a:ea typeface="Calibri"/>
                <a:cs typeface="Calibri"/>
                <a:sym typeface="Calibri"/>
              </a:rPr>
              <a:t>26/27</a:t>
            </a:r>
            <a:br>
              <a:rPr lang="ka-GE" sz="1200">
                <a:solidFill>
                  <a:schemeClr val="dk1"/>
                </a:solidFill>
                <a:latin typeface="Calibri"/>
                <a:ea typeface="Calibri"/>
                <a:cs typeface="Calibri"/>
                <a:sym typeface="Calibri"/>
              </a:rPr>
            </a:br>
            <a:r>
              <a:rPr lang="ka-GE" sz="1200">
                <a:solidFill>
                  <a:schemeClr val="dk1"/>
                </a:solidFill>
                <a:latin typeface="Calibri"/>
                <a:ea typeface="Calibri"/>
                <a:cs typeface="Calibri"/>
                <a:sym typeface="Calibri"/>
              </a:rPr>
              <a:t>სექტ 22</a:t>
            </a:r>
            <a:endParaRPr/>
          </a:p>
        </p:txBody>
      </p:sp>
      <p:sp>
        <p:nvSpPr>
          <p:cNvPr id="206" name="Google Shape;206;p6"/>
          <p:cNvSpPr txBox="1"/>
          <p:nvPr/>
        </p:nvSpPr>
        <p:spPr>
          <a:xfrm>
            <a:off x="2144845" y="2476232"/>
            <a:ext cx="78258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a-GE" sz="1200">
                <a:solidFill>
                  <a:schemeClr val="dk1"/>
                </a:solidFill>
                <a:latin typeface="Calibri"/>
                <a:ea typeface="Calibri"/>
                <a:cs typeface="Calibri"/>
                <a:sym typeface="Calibri"/>
              </a:rPr>
              <a:t>28 სექტ. </a:t>
            </a:r>
            <a:br>
              <a:rPr lang="ka-GE" sz="1200">
                <a:solidFill>
                  <a:schemeClr val="dk1"/>
                </a:solidFill>
                <a:latin typeface="Calibri"/>
                <a:ea typeface="Calibri"/>
                <a:cs typeface="Calibri"/>
                <a:sym typeface="Calibri"/>
              </a:rPr>
            </a:br>
            <a:r>
              <a:rPr lang="ka-GE" sz="1200">
                <a:solidFill>
                  <a:schemeClr val="dk1"/>
                </a:solidFill>
                <a:latin typeface="Calibri"/>
                <a:ea typeface="Calibri"/>
                <a:cs typeface="Calibri"/>
                <a:sym typeface="Calibri"/>
              </a:rPr>
              <a:t>22</a:t>
            </a:r>
            <a:endParaRPr/>
          </a:p>
        </p:txBody>
      </p:sp>
      <p:sp>
        <p:nvSpPr>
          <p:cNvPr id="207" name="Google Shape;207;p6"/>
          <p:cNvSpPr txBox="1"/>
          <p:nvPr/>
        </p:nvSpPr>
        <p:spPr>
          <a:xfrm>
            <a:off x="3075538" y="2546911"/>
            <a:ext cx="150571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ka-GE" sz="1200">
                <a:solidFill>
                  <a:schemeClr val="dk1"/>
                </a:solidFill>
                <a:latin typeface="Calibri"/>
                <a:ea typeface="Calibri"/>
                <a:cs typeface="Calibri"/>
                <a:sym typeface="Calibri"/>
              </a:rPr>
              <a:t>28 სექტ. - 4. ოქტ. 22</a:t>
            </a:r>
            <a:endParaRPr/>
          </a:p>
        </p:txBody>
      </p:sp>
      <p:sp>
        <p:nvSpPr>
          <p:cNvPr id="208" name="Google Shape;208;p6"/>
          <p:cNvSpPr txBox="1"/>
          <p:nvPr/>
        </p:nvSpPr>
        <p:spPr>
          <a:xfrm>
            <a:off x="5091266" y="4282068"/>
            <a:ext cx="800100"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a-GE" sz="1050">
                <a:solidFill>
                  <a:schemeClr val="dk1"/>
                </a:solidFill>
                <a:latin typeface="Calibri"/>
                <a:ea typeface="Calibri"/>
                <a:cs typeface="Calibri"/>
                <a:sym typeface="Calibri"/>
              </a:rPr>
              <a:t>5./6. ოქტ </a:t>
            </a:r>
            <a:br>
              <a:rPr lang="ka-GE" sz="1050">
                <a:solidFill>
                  <a:schemeClr val="dk1"/>
                </a:solidFill>
                <a:latin typeface="Calibri"/>
                <a:ea typeface="Calibri"/>
                <a:cs typeface="Calibri"/>
                <a:sym typeface="Calibri"/>
              </a:rPr>
            </a:br>
            <a:r>
              <a:rPr lang="ka-GE" sz="1050">
                <a:solidFill>
                  <a:schemeClr val="dk1"/>
                </a:solidFill>
                <a:latin typeface="Calibri"/>
                <a:ea typeface="Calibri"/>
                <a:cs typeface="Calibri"/>
                <a:sym typeface="Calibri"/>
              </a:rPr>
              <a:t>22</a:t>
            </a:r>
            <a:endParaRPr/>
          </a:p>
        </p:txBody>
      </p:sp>
      <p:sp>
        <p:nvSpPr>
          <p:cNvPr id="209" name="Google Shape;209;p6"/>
          <p:cNvSpPr txBox="1"/>
          <p:nvPr/>
        </p:nvSpPr>
        <p:spPr>
          <a:xfrm>
            <a:off x="5856589" y="4308703"/>
            <a:ext cx="679779" cy="4154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a-GE" sz="1050">
                <a:solidFill>
                  <a:schemeClr val="dk1"/>
                </a:solidFill>
                <a:latin typeface="Calibri"/>
                <a:ea typeface="Calibri"/>
                <a:cs typeface="Calibri"/>
                <a:sym typeface="Calibri"/>
              </a:rPr>
              <a:t>7. ოქტ </a:t>
            </a:r>
            <a:br>
              <a:rPr lang="ka-GE" sz="1050">
                <a:solidFill>
                  <a:schemeClr val="dk1"/>
                </a:solidFill>
                <a:latin typeface="Calibri"/>
                <a:ea typeface="Calibri"/>
                <a:cs typeface="Calibri"/>
                <a:sym typeface="Calibri"/>
              </a:rPr>
            </a:br>
            <a:r>
              <a:rPr lang="ka-GE" sz="1050">
                <a:solidFill>
                  <a:schemeClr val="dk1"/>
                </a:solidFill>
                <a:latin typeface="Calibri"/>
                <a:ea typeface="Calibri"/>
                <a:cs typeface="Calibri"/>
                <a:sym typeface="Calibri"/>
              </a:rPr>
              <a:t>22</a:t>
            </a:r>
            <a:endParaRPr/>
          </a:p>
        </p:txBody>
      </p:sp>
      <p:sp>
        <p:nvSpPr>
          <p:cNvPr id="210" name="Google Shape;210;p6"/>
          <p:cNvSpPr txBox="1"/>
          <p:nvPr/>
        </p:nvSpPr>
        <p:spPr>
          <a:xfrm>
            <a:off x="6419850" y="4295559"/>
            <a:ext cx="73162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a-GE" sz="1050">
                <a:solidFill>
                  <a:schemeClr val="dk1"/>
                </a:solidFill>
                <a:latin typeface="Calibri"/>
                <a:ea typeface="Calibri"/>
                <a:cs typeface="Calibri"/>
                <a:sym typeface="Calibri"/>
              </a:rPr>
              <a:t>2022 ოქტ-ის ბოლო </a:t>
            </a:r>
            <a:br>
              <a:rPr lang="ka-GE" sz="1050">
                <a:solidFill>
                  <a:schemeClr val="dk1"/>
                </a:solidFill>
                <a:latin typeface="Calibri"/>
                <a:ea typeface="Calibri"/>
                <a:cs typeface="Calibri"/>
                <a:sym typeface="Calibri"/>
              </a:rPr>
            </a:br>
            <a:endParaRPr sz="1050">
              <a:solidFill>
                <a:schemeClr val="dk1"/>
              </a:solidFill>
              <a:latin typeface="Calibri"/>
              <a:ea typeface="Calibri"/>
              <a:cs typeface="Calibri"/>
              <a:sym typeface="Calibri"/>
            </a:endParaRPr>
          </a:p>
        </p:txBody>
      </p:sp>
      <p:sp>
        <p:nvSpPr>
          <p:cNvPr id="211" name="Google Shape;211;p6"/>
          <p:cNvSpPr txBox="1"/>
          <p:nvPr/>
        </p:nvSpPr>
        <p:spPr>
          <a:xfrm>
            <a:off x="7008597" y="4275990"/>
            <a:ext cx="143055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ka-GE" sz="1200">
                <a:solidFill>
                  <a:schemeClr val="dk1"/>
                </a:solidFill>
                <a:latin typeface="Calibri"/>
                <a:ea typeface="Calibri"/>
                <a:cs typeface="Calibri"/>
                <a:sym typeface="Calibri"/>
              </a:rPr>
              <a:t>ოქტ. - თებერვალი </a:t>
            </a:r>
            <a:endParaRPr/>
          </a:p>
          <a:p>
            <a:pPr marL="0" marR="0" lvl="0" indent="0" algn="ctr" rtl="0">
              <a:spcBef>
                <a:spcPts val="0"/>
              </a:spcBef>
              <a:spcAft>
                <a:spcPts val="0"/>
              </a:spcAft>
              <a:buNone/>
            </a:pPr>
            <a:r>
              <a:rPr lang="ka-GE" sz="1200">
                <a:solidFill>
                  <a:schemeClr val="dk1"/>
                </a:solidFill>
                <a:latin typeface="Calibri"/>
                <a:ea typeface="Calibri"/>
                <a:cs typeface="Calibri"/>
                <a:sym typeface="Calibri"/>
              </a:rPr>
              <a:t>/ მარტი 22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7"/>
          <p:cNvSpPr txBox="1">
            <a:spLocks noGrp="1"/>
          </p:cNvSpPr>
          <p:nvPr>
            <p:ph type="title"/>
          </p:nvPr>
        </p:nvSpPr>
        <p:spPr>
          <a:xfrm>
            <a:off x="1547664" y="998731"/>
            <a:ext cx="5131594" cy="102631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PACA-ს საველე სამუშაო სენაკში </a:t>
            </a:r>
            <a:endParaRPr sz="2400"/>
          </a:p>
        </p:txBody>
      </p:sp>
      <p:sp>
        <p:nvSpPr>
          <p:cNvPr id="217" name="Google Shape;217;p7"/>
          <p:cNvSpPr/>
          <p:nvPr/>
        </p:nvSpPr>
        <p:spPr>
          <a:xfrm>
            <a:off x="1774152" y="3004663"/>
            <a:ext cx="5400600" cy="848700"/>
          </a:xfrm>
          <a:prstGeom prst="rect">
            <a:avLst/>
          </a:prstGeom>
          <a:solidFill>
            <a:srgbClr val="FFC000"/>
          </a:solidFill>
          <a:ln>
            <a:noFill/>
          </a:ln>
        </p:spPr>
        <p:txBody>
          <a:bodyPr spcFirstLastPara="1" wrap="square" lIns="67500" tIns="35100" rIns="67500" bIns="35100" anchor="ctr" anchorCtr="0">
            <a:noAutofit/>
          </a:bodyPr>
          <a:lstStyle/>
          <a:p>
            <a:pPr marL="0" marR="0" lvl="0" indent="0" algn="l" rtl="0">
              <a:spcBef>
                <a:spcPts val="0"/>
              </a:spcBef>
              <a:spcAft>
                <a:spcPts val="0"/>
              </a:spcAft>
              <a:buClr>
                <a:schemeClr val="dk1"/>
              </a:buClr>
              <a:buSzPts val="1400"/>
              <a:buFont typeface="Noto Sans Symbols"/>
              <a:buNone/>
            </a:pPr>
            <a:r>
              <a:rPr lang="ka-GE" b="1">
                <a:solidFill>
                  <a:schemeClr val="dk1"/>
                </a:solidFill>
                <a:highlight>
                  <a:srgbClr val="FFC000"/>
                </a:highlight>
              </a:rPr>
              <a:t>26</a:t>
            </a:r>
            <a:r>
              <a:rPr lang="ka-GE" sz="1400" b="1">
                <a:solidFill>
                  <a:schemeClr val="dk1"/>
                </a:solidFill>
                <a:latin typeface="Arial"/>
                <a:ea typeface="Arial"/>
                <a:cs typeface="Arial"/>
                <a:sym typeface="Arial"/>
              </a:rPr>
              <a:t> ინტერვიუ</a:t>
            </a:r>
            <a:r>
              <a:rPr lang="ka-GE" sz="1400">
                <a:solidFill>
                  <a:schemeClr val="dk1"/>
                </a:solidFill>
                <a:latin typeface="Arial"/>
                <a:ea typeface="Arial"/>
                <a:cs typeface="Arial"/>
                <a:sym typeface="Arial"/>
              </a:rPr>
              <a:t> საჯარო, კერძო და სამოქალაქო სექტორების </a:t>
            </a:r>
            <a:endParaRPr/>
          </a:p>
          <a:p>
            <a:pPr marL="0" marR="0" lvl="0" indent="0" algn="l" rtl="0">
              <a:spcBef>
                <a:spcPts val="0"/>
              </a:spcBef>
              <a:spcAft>
                <a:spcPts val="0"/>
              </a:spcAft>
              <a:buClr>
                <a:schemeClr val="dk1"/>
              </a:buClr>
              <a:buSzPts val="1400"/>
              <a:buFont typeface="Noto Sans Symbols"/>
              <a:buNone/>
            </a:pPr>
            <a:r>
              <a:rPr lang="ka-GE" sz="1400">
                <a:solidFill>
                  <a:schemeClr val="dk1"/>
                </a:solidFill>
                <a:latin typeface="Arial"/>
                <a:ea typeface="Arial"/>
                <a:cs typeface="Arial"/>
                <a:sym typeface="Arial"/>
              </a:rPr>
              <a:t>წარმომადგენლებთან </a:t>
            </a:r>
            <a:endParaRPr sz="1400">
              <a:solidFill>
                <a:schemeClr val="dk1"/>
              </a:solidFill>
              <a:latin typeface="Arial"/>
              <a:ea typeface="Arial"/>
              <a:cs typeface="Arial"/>
              <a:sym typeface="Arial"/>
            </a:endParaRPr>
          </a:p>
        </p:txBody>
      </p:sp>
      <p:sp>
        <p:nvSpPr>
          <p:cNvPr id="218" name="Google Shape;218;p7"/>
          <p:cNvSpPr/>
          <p:nvPr/>
        </p:nvSpPr>
        <p:spPr>
          <a:xfrm>
            <a:off x="1774152" y="3984308"/>
            <a:ext cx="5400600" cy="848700"/>
          </a:xfrm>
          <a:prstGeom prst="rect">
            <a:avLst/>
          </a:prstGeom>
          <a:solidFill>
            <a:srgbClr val="FFC000"/>
          </a:solidFill>
          <a:ln>
            <a:noFill/>
          </a:ln>
        </p:spPr>
        <p:txBody>
          <a:bodyPr spcFirstLastPara="1" wrap="square" lIns="67500" tIns="35100" rIns="67500" bIns="35100" anchor="ctr" anchorCtr="0">
            <a:noAutofit/>
          </a:bodyPr>
          <a:lstStyle/>
          <a:p>
            <a:pPr marL="0" marR="0" lvl="0" indent="0" algn="l" rtl="0">
              <a:spcBef>
                <a:spcPts val="0"/>
              </a:spcBef>
              <a:spcAft>
                <a:spcPts val="0"/>
              </a:spcAft>
              <a:buClr>
                <a:schemeClr val="dk1"/>
              </a:buClr>
              <a:buSzPts val="1400"/>
              <a:buFont typeface="Noto Sans Symbols"/>
              <a:buNone/>
            </a:pPr>
            <a:r>
              <a:rPr lang="ka-GE" b="1">
                <a:solidFill>
                  <a:schemeClr val="dk1"/>
                </a:solidFill>
              </a:rPr>
              <a:t>3</a:t>
            </a:r>
            <a:r>
              <a:rPr lang="ka-GE" sz="1400" b="1">
                <a:solidFill>
                  <a:schemeClr val="dk1"/>
                </a:solidFill>
                <a:latin typeface="Arial"/>
                <a:ea typeface="Arial"/>
                <a:cs typeface="Arial"/>
                <a:sym typeface="Arial"/>
              </a:rPr>
              <a:t> ფოკუს ჯგუფების განხილვები </a:t>
            </a:r>
            <a:r>
              <a:rPr lang="ka-GE" sz="1400">
                <a:solidFill>
                  <a:schemeClr val="dk1"/>
                </a:solidFill>
                <a:latin typeface="Arial"/>
                <a:ea typeface="Arial"/>
                <a:cs typeface="Arial"/>
                <a:sym typeface="Arial"/>
              </a:rPr>
              <a:t>მხარდამჭერ ორგანიზაციებსა</a:t>
            </a:r>
            <a:endParaRPr/>
          </a:p>
          <a:p>
            <a:pPr marL="0" marR="0" lvl="0" indent="0" algn="l" rtl="0">
              <a:spcBef>
                <a:spcPts val="0"/>
              </a:spcBef>
              <a:spcAft>
                <a:spcPts val="0"/>
              </a:spcAft>
              <a:buClr>
                <a:schemeClr val="dk1"/>
              </a:buClr>
              <a:buSzPts val="1400"/>
              <a:buFont typeface="Noto Sans Symbols"/>
              <a:buNone/>
            </a:pPr>
            <a:r>
              <a:rPr lang="ka-GE" sz="1400">
                <a:solidFill>
                  <a:schemeClr val="dk1"/>
                </a:solidFill>
                <a:latin typeface="Arial"/>
                <a:ea typeface="Arial"/>
                <a:cs typeface="Arial"/>
                <a:sym typeface="Arial"/>
              </a:rPr>
              <a:t>და  შერჩეული სექტორების წარმომადგენლებთან </a:t>
            </a:r>
            <a:endParaRPr sz="1400">
              <a:solidFill>
                <a:schemeClr val="dk1"/>
              </a:solidFill>
              <a:latin typeface="Arial"/>
              <a:ea typeface="Arial"/>
              <a:cs typeface="Arial"/>
              <a:sym typeface="Arial"/>
            </a:endParaRPr>
          </a:p>
        </p:txBody>
      </p:sp>
      <p:sp>
        <p:nvSpPr>
          <p:cNvPr id="219" name="Google Shape;219;p7"/>
          <p:cNvSpPr/>
          <p:nvPr/>
        </p:nvSpPr>
        <p:spPr>
          <a:xfrm>
            <a:off x="1774152" y="2025041"/>
            <a:ext cx="5400600" cy="848700"/>
          </a:xfrm>
          <a:prstGeom prst="rect">
            <a:avLst/>
          </a:prstGeom>
          <a:solidFill>
            <a:srgbClr val="FFC000"/>
          </a:solidFill>
          <a:ln>
            <a:noFill/>
          </a:ln>
        </p:spPr>
        <p:txBody>
          <a:bodyPr spcFirstLastPara="1" wrap="square" lIns="67500" tIns="35100" rIns="67500" bIns="35100" anchor="ctr" anchorCtr="0">
            <a:noAutofit/>
          </a:bodyPr>
          <a:lstStyle/>
          <a:p>
            <a:pPr marL="0" marR="0" lvl="0" indent="0" algn="l" rtl="0">
              <a:spcBef>
                <a:spcPts val="0"/>
              </a:spcBef>
              <a:spcAft>
                <a:spcPts val="0"/>
              </a:spcAft>
              <a:buClr>
                <a:schemeClr val="dk1"/>
              </a:buClr>
              <a:buSzPts val="1400"/>
              <a:buFont typeface="Noto Sans Symbols"/>
              <a:buNone/>
            </a:pPr>
            <a:r>
              <a:rPr lang="ka-GE" sz="1400" b="1">
                <a:solidFill>
                  <a:schemeClr val="dk1"/>
                </a:solidFill>
                <a:latin typeface="Arial"/>
                <a:ea typeface="Arial"/>
                <a:cs typeface="Arial"/>
                <a:sym typeface="Arial"/>
              </a:rPr>
              <a:t>2 დღიანი ტრენინგი </a:t>
            </a:r>
            <a:r>
              <a:rPr lang="ka-GE" sz="1400">
                <a:solidFill>
                  <a:schemeClr val="dk1"/>
                </a:solidFill>
                <a:latin typeface="Arial"/>
                <a:ea typeface="Arial"/>
                <a:cs typeface="Arial"/>
                <a:sym typeface="Arial"/>
              </a:rPr>
              <a:t>PACA-ს ჯგუფებთან ინტერვიუების</a:t>
            </a:r>
            <a:endParaRPr/>
          </a:p>
          <a:p>
            <a:pPr marL="0" marR="0" lvl="0" indent="0" algn="l" rtl="0">
              <a:spcBef>
                <a:spcPts val="0"/>
              </a:spcBef>
              <a:spcAft>
                <a:spcPts val="0"/>
              </a:spcAft>
              <a:buClr>
                <a:schemeClr val="dk1"/>
              </a:buClr>
              <a:buSzPts val="1400"/>
              <a:buFont typeface="Noto Sans Symbols"/>
              <a:buNone/>
            </a:pPr>
            <a:r>
              <a:rPr lang="ka-GE" sz="1400">
                <a:solidFill>
                  <a:schemeClr val="dk1"/>
                </a:solidFill>
                <a:latin typeface="Arial"/>
                <a:ea typeface="Arial"/>
                <a:cs typeface="Arial"/>
                <a:sym typeface="Arial"/>
              </a:rPr>
              <a:t>ინსტრუმენტების შესახებ</a:t>
            </a:r>
            <a:endParaRPr sz="1400">
              <a:solidFill>
                <a:schemeClr val="dk1"/>
              </a:solidFill>
              <a:latin typeface="Arial"/>
              <a:ea typeface="Arial"/>
              <a:cs typeface="Arial"/>
              <a:sym typeface="Arial"/>
            </a:endParaRPr>
          </a:p>
        </p:txBody>
      </p:sp>
      <p:sp>
        <p:nvSpPr>
          <p:cNvPr id="220" name="Google Shape;220;p7"/>
          <p:cNvSpPr/>
          <p:nvPr/>
        </p:nvSpPr>
        <p:spPr>
          <a:xfrm>
            <a:off x="1774152" y="4963933"/>
            <a:ext cx="5400600" cy="848700"/>
          </a:xfrm>
          <a:prstGeom prst="rect">
            <a:avLst/>
          </a:prstGeom>
          <a:solidFill>
            <a:srgbClr val="FFC000"/>
          </a:solidFill>
          <a:ln>
            <a:noFill/>
          </a:ln>
        </p:spPr>
        <p:txBody>
          <a:bodyPr spcFirstLastPara="1" wrap="square" lIns="67500" tIns="35100" rIns="67500" bIns="35100" anchor="ctr" anchorCtr="0">
            <a:noAutofit/>
          </a:bodyPr>
          <a:lstStyle/>
          <a:p>
            <a:pPr marL="0" marR="0" lvl="0" indent="0" algn="l" rtl="0">
              <a:spcBef>
                <a:spcPts val="0"/>
              </a:spcBef>
              <a:spcAft>
                <a:spcPts val="0"/>
              </a:spcAft>
              <a:buClr>
                <a:srgbClr val="000000"/>
              </a:buClr>
              <a:buSzPts val="1400"/>
              <a:buFont typeface="Noto Sans Symbols"/>
              <a:buNone/>
            </a:pPr>
            <a:r>
              <a:rPr lang="ka-GE" b="1"/>
              <a:t>60 </a:t>
            </a:r>
            <a:r>
              <a:rPr lang="ka-GE" b="1">
                <a:solidFill>
                  <a:srgbClr val="000000"/>
                </a:solidFill>
              </a:rPr>
              <a:t> რესპონდენტების მთლიანი რაოდენობა </a:t>
            </a:r>
            <a:r>
              <a:rPr lang="ka-GE">
                <a:solidFill>
                  <a:srgbClr val="000000"/>
                </a:solidFill>
              </a:rPr>
              <a:t>როგორც ინტერვიუების, ასევე ფოკუს ჯგუფებში </a:t>
            </a:r>
            <a:endParaRPr sz="14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8"/>
          <p:cNvSpPr txBox="1">
            <a:spLocks noGrp="1"/>
          </p:cNvSpPr>
          <p:nvPr>
            <p:ph type="title"/>
          </p:nvPr>
        </p:nvSpPr>
        <p:spPr>
          <a:xfrm>
            <a:off x="457200" y="1173003"/>
            <a:ext cx="8229600" cy="76441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400"/>
              <a:buFont typeface="Calibri"/>
              <a:buNone/>
            </a:pPr>
            <a:r>
              <a:rPr lang="ka-GE" sz="2400"/>
              <a:t>PACA-ს ჯგუფი სენაკში</a:t>
            </a:r>
            <a:endParaRPr sz="2400"/>
          </a:p>
        </p:txBody>
      </p:sp>
      <p:sp>
        <p:nvSpPr>
          <p:cNvPr id="226" name="Google Shape;226;p8"/>
          <p:cNvSpPr txBox="1"/>
          <p:nvPr/>
        </p:nvSpPr>
        <p:spPr>
          <a:xfrm>
            <a:off x="449819" y="1903949"/>
            <a:ext cx="7172700" cy="3495600"/>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227" name="Google Shape;227;p8"/>
          <p:cNvPicPr preferRelativeResize="0"/>
          <p:nvPr/>
        </p:nvPicPr>
        <p:blipFill>
          <a:blip r:embed="rId3">
            <a:alphaModFix/>
          </a:blip>
          <a:stretch>
            <a:fillRect/>
          </a:stretch>
        </p:blipFill>
        <p:spPr>
          <a:xfrm>
            <a:off x="2043100" y="3429001"/>
            <a:ext cx="1886550" cy="1413199"/>
          </a:xfrm>
          <a:prstGeom prst="rect">
            <a:avLst/>
          </a:prstGeom>
          <a:noFill/>
          <a:ln>
            <a:noFill/>
          </a:ln>
        </p:spPr>
      </p:pic>
      <p:pic>
        <p:nvPicPr>
          <p:cNvPr id="228" name="Google Shape;228;p8"/>
          <p:cNvPicPr preferRelativeResize="0"/>
          <p:nvPr/>
        </p:nvPicPr>
        <p:blipFill>
          <a:blip r:embed="rId4">
            <a:alphaModFix/>
          </a:blip>
          <a:stretch>
            <a:fillRect/>
          </a:stretch>
        </p:blipFill>
        <p:spPr>
          <a:xfrm>
            <a:off x="2426201" y="1739613"/>
            <a:ext cx="1886550" cy="1413175"/>
          </a:xfrm>
          <a:prstGeom prst="rect">
            <a:avLst/>
          </a:prstGeom>
          <a:noFill/>
          <a:ln>
            <a:noFill/>
          </a:ln>
        </p:spPr>
      </p:pic>
      <p:pic>
        <p:nvPicPr>
          <p:cNvPr id="229" name="Google Shape;229;p8"/>
          <p:cNvPicPr preferRelativeResize="0"/>
          <p:nvPr/>
        </p:nvPicPr>
        <p:blipFill>
          <a:blip r:embed="rId5">
            <a:alphaModFix/>
          </a:blip>
          <a:stretch>
            <a:fillRect/>
          </a:stretch>
        </p:blipFill>
        <p:spPr>
          <a:xfrm>
            <a:off x="449819" y="4871248"/>
            <a:ext cx="1296975" cy="971552"/>
          </a:xfrm>
          <a:prstGeom prst="rect">
            <a:avLst/>
          </a:prstGeom>
          <a:noFill/>
          <a:ln>
            <a:noFill/>
          </a:ln>
        </p:spPr>
      </p:pic>
      <p:pic>
        <p:nvPicPr>
          <p:cNvPr id="230" name="Google Shape;230;p8"/>
          <p:cNvPicPr preferRelativeResize="0"/>
          <p:nvPr/>
        </p:nvPicPr>
        <p:blipFill>
          <a:blip r:embed="rId6">
            <a:alphaModFix/>
          </a:blip>
          <a:stretch>
            <a:fillRect/>
          </a:stretch>
        </p:blipFill>
        <p:spPr>
          <a:xfrm>
            <a:off x="4160345" y="4773728"/>
            <a:ext cx="1557350" cy="1166597"/>
          </a:xfrm>
          <a:prstGeom prst="rect">
            <a:avLst/>
          </a:prstGeom>
          <a:noFill/>
          <a:ln>
            <a:noFill/>
          </a:ln>
        </p:spPr>
      </p:pic>
      <p:pic>
        <p:nvPicPr>
          <p:cNvPr id="231" name="Google Shape;231;p8"/>
          <p:cNvPicPr preferRelativeResize="0"/>
          <p:nvPr/>
        </p:nvPicPr>
        <p:blipFill>
          <a:blip r:embed="rId7">
            <a:alphaModFix/>
          </a:blip>
          <a:stretch>
            <a:fillRect/>
          </a:stretch>
        </p:blipFill>
        <p:spPr>
          <a:xfrm>
            <a:off x="142475" y="1250425"/>
            <a:ext cx="1512499" cy="2016650"/>
          </a:xfrm>
          <a:prstGeom prst="rect">
            <a:avLst/>
          </a:prstGeom>
          <a:noFill/>
          <a:ln>
            <a:noFill/>
          </a:ln>
        </p:spPr>
      </p:pic>
      <p:pic>
        <p:nvPicPr>
          <p:cNvPr id="232" name="Google Shape;232;p8"/>
          <p:cNvPicPr preferRelativeResize="0"/>
          <p:nvPr/>
        </p:nvPicPr>
        <p:blipFill>
          <a:blip r:embed="rId8">
            <a:alphaModFix/>
          </a:blip>
          <a:stretch>
            <a:fillRect/>
          </a:stretch>
        </p:blipFill>
        <p:spPr>
          <a:xfrm>
            <a:off x="5413725" y="1821200"/>
            <a:ext cx="1249000" cy="2220449"/>
          </a:xfrm>
          <a:prstGeom prst="rect">
            <a:avLst/>
          </a:prstGeom>
          <a:noFill/>
          <a:ln>
            <a:noFill/>
          </a:ln>
        </p:spPr>
      </p:pic>
      <p:pic>
        <p:nvPicPr>
          <p:cNvPr id="233" name="Google Shape;233;p8"/>
          <p:cNvPicPr preferRelativeResize="0"/>
          <p:nvPr/>
        </p:nvPicPr>
        <p:blipFill>
          <a:blip r:embed="rId9">
            <a:alphaModFix/>
          </a:blip>
          <a:stretch>
            <a:fillRect/>
          </a:stretch>
        </p:blipFill>
        <p:spPr>
          <a:xfrm>
            <a:off x="7129451" y="1250430"/>
            <a:ext cx="1557350" cy="1166594"/>
          </a:xfrm>
          <a:prstGeom prst="rect">
            <a:avLst/>
          </a:prstGeom>
          <a:noFill/>
          <a:ln>
            <a:noFill/>
          </a:ln>
        </p:spPr>
      </p:pic>
      <p:pic>
        <p:nvPicPr>
          <p:cNvPr id="234" name="Google Shape;234;p8"/>
          <p:cNvPicPr preferRelativeResize="0"/>
          <p:nvPr/>
        </p:nvPicPr>
        <p:blipFill>
          <a:blip r:embed="rId10">
            <a:alphaModFix/>
          </a:blip>
          <a:stretch>
            <a:fillRect/>
          </a:stretch>
        </p:blipFill>
        <p:spPr>
          <a:xfrm>
            <a:off x="7510344" y="2963875"/>
            <a:ext cx="1386000" cy="1038225"/>
          </a:xfrm>
          <a:prstGeom prst="rect">
            <a:avLst/>
          </a:prstGeom>
          <a:noFill/>
          <a:ln>
            <a:noFill/>
          </a:ln>
        </p:spPr>
      </p:pic>
      <p:pic>
        <p:nvPicPr>
          <p:cNvPr id="235" name="Google Shape;235;p8"/>
          <p:cNvPicPr preferRelativeResize="0"/>
          <p:nvPr/>
        </p:nvPicPr>
        <p:blipFill>
          <a:blip r:embed="rId11">
            <a:alphaModFix/>
          </a:blip>
          <a:stretch>
            <a:fillRect/>
          </a:stretch>
        </p:blipFill>
        <p:spPr>
          <a:xfrm>
            <a:off x="6662733" y="4548963"/>
            <a:ext cx="1727225" cy="1293848"/>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2007-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982</TotalTime>
  <Words>1878</Words>
  <Application>Microsoft Office PowerPoint</Application>
  <PresentationFormat>Экран (4:3)</PresentationFormat>
  <Paragraphs>340</Paragraphs>
  <Slides>35</Slides>
  <Notes>35</Notes>
  <HiddenSlides>2</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35</vt:i4>
      </vt:variant>
    </vt:vector>
  </HeadingPairs>
  <TitlesOfParts>
    <vt:vector size="41" baseType="lpstr">
      <vt:lpstr>Arial</vt:lpstr>
      <vt:lpstr>Noto Sans Symbols</vt:lpstr>
      <vt:lpstr>Helvetica Neue</vt:lpstr>
      <vt:lpstr>Times New Roman</vt:lpstr>
      <vt:lpstr>Calibri</vt:lpstr>
      <vt:lpstr>Office Theme</vt:lpstr>
      <vt:lpstr>მონაწილეობითი შეფასება და ადგილობრივი ეკონომიკური განვითარების მხარდაჭერა ფოთსა და სენაკში </vt:lpstr>
      <vt:lpstr>პრეზენტაციის სტრუქტურა </vt:lpstr>
      <vt:lpstr>მანდატის ძირითადი ამოცანები </vt:lpstr>
      <vt:lpstr>LED-ის საპილოტე პროექტები სენაკსა და ფოთში</vt:lpstr>
      <vt:lpstr>Презентация PowerPoint</vt:lpstr>
      <vt:lpstr>რა არის PACA?</vt:lpstr>
      <vt:lpstr>აქტივობების თანამიმდევრობა PACA-ში</vt:lpstr>
      <vt:lpstr>PACA-ს საველე სამუშაო სენაკში </vt:lpstr>
      <vt:lpstr>PACA-ს ჯგუფი სენაკში</vt:lpstr>
      <vt:lpstr>შთაბეჭდილებები ველიდან </vt:lpstr>
      <vt:lpstr>რამ გაგვაოცა ყველაზე მეტად…..</vt:lpstr>
      <vt:lpstr>Презентация PowerPoint</vt:lpstr>
      <vt:lpstr>სენაკის კონკურენტული უპირატესობები </vt:lpstr>
      <vt:lpstr>პრიორიტეტული სექტორები სენაკში</vt:lpstr>
      <vt:lpstr>Презентация PowerPoint</vt:lpstr>
      <vt:lpstr>სექტორში არსებული ძირითადი ურთიერთკავშირის ვიზუალიზაცია</vt:lpstr>
      <vt:lpstr>კონკურენტული უპირატესობები და &amp; სუსტი მხარეები ტურიზმში </vt:lpstr>
      <vt:lpstr>კონკურენტობასთან დაკავშირებული ძირითადი პრობლემები ტურიზმში, რომლებიც შესაძლებელია გადაიჭრას მოკლევადიანი, ხელშესახები შედეგის მომტანი ინიციატივებით </vt:lpstr>
      <vt:lpstr>ინიციატივები  ტურიზმში</vt:lpstr>
      <vt:lpstr>Презентация PowerPoint</vt:lpstr>
      <vt:lpstr>სექტორში არსებული ძირითადი ურთიერთკავშირის ვიზუალიზაცია</vt:lpstr>
      <vt:lpstr>კონკურენტული უპირატესობები და &amp; სუსტი მხარეები სოფლის მეურნეობაში</vt:lpstr>
      <vt:lpstr>კონკურენტობასთან დაკავშირებული ძირითადი პრობლემები სოფლის მეურნეობაში, რომლებიც შესაძლებელია გადაიჭრას მოკლევადიანი, ხელშესახები შედეგის მომტანი ინიციატივებით </vt:lpstr>
      <vt:lpstr>ინიციატივები  სოფლის  მეურნეობაში</vt:lpstr>
      <vt:lpstr>გამჭოლი პრობლემები </vt:lpstr>
      <vt:lpstr>Презентация PowerPoint</vt:lpstr>
      <vt:lpstr>Презентация PowerPoint</vt:lpstr>
      <vt:lpstr> მოკლევადიანი ინიციატივების შეჯამება  და კომენტარები</vt:lpstr>
      <vt:lpstr>Презентация PowerPoint</vt:lpstr>
      <vt:lpstr>                     საშუალოვადიანი ინიციატივების შეჯამება</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მონაწილეობითი შეფასება და ადგილობრივი ეკონომიკური განვითარების მხარდაჭერა ფოთსა და სენაკში </dc:title>
  <dc:creator>David Melua</dc:creator>
  <cp:lastModifiedBy>Turism</cp:lastModifiedBy>
  <cp:revision>2</cp:revision>
  <dcterms:created xsi:type="dcterms:W3CDTF">2016-04-12T11:30:58Z</dcterms:created>
  <dcterms:modified xsi:type="dcterms:W3CDTF">2022-11-28T08:10:35Z</dcterms:modified>
</cp:coreProperties>
</file>